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71"/>
  </p:notesMasterIdLst>
  <p:sldIdLst>
    <p:sldId id="324" r:id="rId5"/>
    <p:sldId id="261" r:id="rId6"/>
    <p:sldId id="258" r:id="rId7"/>
    <p:sldId id="342" r:id="rId8"/>
    <p:sldId id="328" r:id="rId9"/>
    <p:sldId id="329" r:id="rId10"/>
    <p:sldId id="330" r:id="rId11"/>
    <p:sldId id="331" r:id="rId12"/>
    <p:sldId id="332" r:id="rId13"/>
    <p:sldId id="333" r:id="rId14"/>
    <p:sldId id="334" r:id="rId15"/>
    <p:sldId id="335" r:id="rId16"/>
    <p:sldId id="337" r:id="rId17"/>
    <p:sldId id="338" r:id="rId18"/>
    <p:sldId id="262" r:id="rId19"/>
    <p:sldId id="259" r:id="rId20"/>
    <p:sldId id="313" r:id="rId21"/>
    <p:sldId id="314" r:id="rId22"/>
    <p:sldId id="260" r:id="rId23"/>
    <p:sldId id="315" r:id="rId24"/>
    <p:sldId id="316" r:id="rId25"/>
    <p:sldId id="317" r:id="rId26"/>
    <p:sldId id="318" r:id="rId27"/>
    <p:sldId id="319" r:id="rId28"/>
    <p:sldId id="376" r:id="rId29"/>
    <p:sldId id="377" r:id="rId30"/>
    <p:sldId id="320" r:id="rId31"/>
    <p:sldId id="321" r:id="rId32"/>
    <p:sldId id="375" r:id="rId33"/>
    <p:sldId id="378" r:id="rId34"/>
    <p:sldId id="379" r:id="rId35"/>
    <p:sldId id="380" r:id="rId36"/>
    <p:sldId id="381" r:id="rId37"/>
    <p:sldId id="382" r:id="rId38"/>
    <p:sldId id="383" r:id="rId39"/>
    <p:sldId id="384" r:id="rId40"/>
    <p:sldId id="385" r:id="rId41"/>
    <p:sldId id="386" r:id="rId42"/>
    <p:sldId id="387" r:id="rId43"/>
    <p:sldId id="388" r:id="rId44"/>
    <p:sldId id="389" r:id="rId45"/>
    <p:sldId id="390" r:id="rId46"/>
    <p:sldId id="391" r:id="rId47"/>
    <p:sldId id="394" r:id="rId48"/>
    <p:sldId id="404" r:id="rId49"/>
    <p:sldId id="417" r:id="rId50"/>
    <p:sldId id="396" r:id="rId51"/>
    <p:sldId id="411" r:id="rId52"/>
    <p:sldId id="412" r:id="rId53"/>
    <p:sldId id="399" r:id="rId54"/>
    <p:sldId id="405" r:id="rId55"/>
    <p:sldId id="413" r:id="rId56"/>
    <p:sldId id="406" r:id="rId57"/>
    <p:sldId id="415" r:id="rId58"/>
    <p:sldId id="414" r:id="rId59"/>
    <p:sldId id="416" r:id="rId60"/>
    <p:sldId id="339" r:id="rId61"/>
    <p:sldId id="340" r:id="rId62"/>
    <p:sldId id="341" r:id="rId63"/>
    <p:sldId id="343" r:id="rId64"/>
    <p:sldId id="344" r:id="rId65"/>
    <p:sldId id="345" r:id="rId66"/>
    <p:sldId id="346" r:id="rId67"/>
    <p:sldId id="393" r:id="rId68"/>
    <p:sldId id="347" r:id="rId69"/>
    <p:sldId id="272" r:id="rId70"/>
  </p:sldIdLst>
  <p:sldSz cx="9144000" cy="5143500" type="screen16x9"/>
  <p:notesSz cx="6858000" cy="9144000"/>
  <p:embeddedFontLst>
    <p:embeddedFont>
      <p:font typeface="宋体" panose="02010600030101010101" pitchFamily="2" charset="-122"/>
      <p:regular r:id="rId72"/>
    </p:embeddedFont>
    <p:embeddedFont>
      <p:font typeface="Cardo" panose="02020600000000000000" pitchFamily="18" charset="-79"/>
      <p:regular r:id="rId73"/>
    </p:embeddedFont>
    <p:embeddedFont>
      <p:font typeface="Josefin Sans" pitchFamily="2" charset="77"/>
      <p:regular r:id="rId74"/>
      <p:bold r:id="rId75"/>
    </p:embeddedFont>
    <p:embeddedFont>
      <p:font typeface="Open Sans" panose="020B0606030504020204" pitchFamily="34" charset="0"/>
      <p:regular r:id="rId76"/>
      <p:bold r:id="rId77"/>
      <p:italic r:id="rId78"/>
      <p:boldItalic r:id="rId79"/>
    </p:embeddedFont>
    <p:embeddedFont>
      <p:font typeface="Teko" pitchFamily="2" charset="0"/>
      <p:regular r:id="rId80"/>
    </p:embeddedFont>
  </p:embeddedFontLst>
  <p:custDataLst>
    <p:tags r:id="rId8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vij Yanduru Divij Venkata" initials="DYD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05"/>
    <p:restoredTop sz="94694"/>
  </p:normalViewPr>
  <p:slideViewPr>
    <p:cSldViewPr snapToGrid="0">
      <p:cViewPr>
        <p:scale>
          <a:sx n="91" d="100"/>
          <a:sy n="91" d="100"/>
        </p:scale>
        <p:origin x="2200"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iyi Guo" userId="439bbed8-b49a-4960-92c7-ec80431a005b" providerId="ADAL" clId="{A240265F-916A-DC41-A83D-510FF828D30F}"/>
    <pc:docChg chg="undo custSel delSld modSld addSection delSection modSection">
      <pc:chgData name="Meiyi Guo" userId="439bbed8-b49a-4960-92c7-ec80431a005b" providerId="ADAL" clId="{A240265F-916A-DC41-A83D-510FF828D30F}" dt="2025-04-28T07:02:22.196" v="6" actId="2696"/>
      <pc:docMkLst>
        <pc:docMk/>
      </pc:docMkLst>
      <pc:sldChg chg="modSp del mod">
        <pc:chgData name="Meiyi Guo" userId="439bbed8-b49a-4960-92c7-ec80431a005b" providerId="ADAL" clId="{A240265F-916A-DC41-A83D-510FF828D30F}" dt="2025-04-28T07:02:22.196" v="6" actId="2696"/>
        <pc:sldMkLst>
          <pc:docMk/>
          <pc:sldMk cId="4289106540" sldId="418"/>
        </pc:sldMkLst>
        <pc:spChg chg="mod">
          <ac:chgData name="Meiyi Guo" userId="439bbed8-b49a-4960-92c7-ec80431a005b" providerId="ADAL" clId="{A240265F-916A-DC41-A83D-510FF828D30F}" dt="2025-04-28T07:02:20.102" v="5" actId="20577"/>
          <ac:spMkLst>
            <pc:docMk/>
            <pc:sldMk cId="4289106540" sldId="418"/>
            <ac:spMk id="261" creationId="{D0CED881-1AFF-AA29-190D-B8C2B154DE0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c4e3018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c4e301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0602e5875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0602e5875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a:extLst>
            <a:ext uri="{FF2B5EF4-FFF2-40B4-BE49-F238E27FC236}">
              <a16:creationId xmlns:a16="http://schemas.microsoft.com/office/drawing/2014/main" id="{E0E7F4E6-63E7-447F-BDBD-4D8AF585A7B5}"/>
            </a:ext>
          </a:extLst>
        </p:cNvPr>
        <p:cNvGrpSpPr/>
        <p:nvPr/>
      </p:nvGrpSpPr>
      <p:grpSpPr>
        <a:xfrm>
          <a:off x="0" y="0"/>
          <a:ext cx="0" cy="0"/>
          <a:chOff x="0" y="0"/>
          <a:chExt cx="0" cy="0"/>
        </a:xfrm>
      </p:grpSpPr>
      <p:sp>
        <p:nvSpPr>
          <p:cNvPr id="306" name="Google Shape;306;gd019cdf330_0_375:notes">
            <a:extLst>
              <a:ext uri="{FF2B5EF4-FFF2-40B4-BE49-F238E27FC236}">
                <a16:creationId xmlns:a16="http://schemas.microsoft.com/office/drawing/2014/main" id="{B2253735-4855-12BF-560D-B103D41FC3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a:extLst>
              <a:ext uri="{FF2B5EF4-FFF2-40B4-BE49-F238E27FC236}">
                <a16:creationId xmlns:a16="http://schemas.microsoft.com/office/drawing/2014/main" id="{A19081BD-9E8F-2D1A-6B6B-0986F6C2A8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81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F8C5CE12-4993-0FCC-1994-B55AB7AE5214}"/>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AFCEEE21-9207-CFBC-553F-08BE49BBD6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9813BD90-88EB-EAAA-A34B-066943D86A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300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7C46C773-63BA-926A-7C09-C600BFD9441F}"/>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8544D2EA-EBA1-42CC-1F6D-977D104CFB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B160634B-FC30-8408-84BE-7D6EFE38C4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67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c4e30189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c4e30189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CEA15A2A-2EBD-D9A2-352E-1C1BBAA529D5}"/>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FD8912E8-1417-550B-6740-BBA0090920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E50BE60D-23B8-82DB-27A8-A869D0AEC3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560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490F348C-C075-8AC9-4A1B-FD2B4D96574E}"/>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D7247FF8-DDB5-039B-E02E-D1A5CDC4AC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DCAEF2CA-6D7E-5066-D080-24A4AEC465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262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34FF9C85-028A-40A1-44EB-E90C38916118}"/>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4F1D322C-E07A-F1A6-71C1-FBD3664C76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CB3B985D-FD03-5F5E-335D-F5A8F97E51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092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8A6BE531-C76B-F6B1-901C-6F6D98A11776}"/>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C637E79B-B868-24A8-5097-72AA52A496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FF076F1E-EFA8-315F-40AB-17ED779FA0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52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5327A607-5655-D37B-3F54-FA7BC18CA96A}"/>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533D4082-1C0F-4DD6-262A-468426B295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EC7F4035-DEA4-F588-79A3-F6FBE54C83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85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832A0CB6-570A-F875-3276-F648F534C397}"/>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D9722747-B795-8BE4-AF50-69B7E45506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1419BD6D-3D52-FCA6-68D0-1FDAE6D30F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182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439E1FAC-5C70-9246-9180-FE86E3556CDD}"/>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B4F507DC-36C5-0020-CE20-92873CECA9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665FFA4D-3897-7DB2-8A78-567C641910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380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D849CB53-D82A-2B0D-A1EA-7B048BFCB787}"/>
            </a:ext>
          </a:extLst>
        </p:cNvPr>
        <p:cNvGrpSpPr/>
        <p:nvPr/>
      </p:nvGrpSpPr>
      <p:grpSpPr>
        <a:xfrm>
          <a:off x="0" y="0"/>
          <a:ext cx="0" cy="0"/>
          <a:chOff x="0" y="0"/>
          <a:chExt cx="0" cy="0"/>
        </a:xfrm>
      </p:grpSpPr>
      <p:sp>
        <p:nvSpPr>
          <p:cNvPr id="257" name="Google Shape;257;gd019cdf330_0_388:notes">
            <a:extLst>
              <a:ext uri="{FF2B5EF4-FFF2-40B4-BE49-F238E27FC236}">
                <a16:creationId xmlns:a16="http://schemas.microsoft.com/office/drawing/2014/main" id="{4473E721-D380-1445-53C7-F80063676A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a:extLst>
              <a:ext uri="{FF2B5EF4-FFF2-40B4-BE49-F238E27FC236}">
                <a16:creationId xmlns:a16="http://schemas.microsoft.com/office/drawing/2014/main" id="{9BAB119C-FBC0-36BE-66BB-639F22E548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966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0602e5875_0_1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0602e5875_0_1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019cdf330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019cdf330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69674"/>
            <a:ext cx="4608600" cy="211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5200"/>
              <a:buFont typeface="Josefin Sans"/>
              <a:buNone/>
              <a:defRPr sz="63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483875"/>
            <a:ext cx="4608600" cy="4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Cardo" panose="02020600000000000000"/>
              <a:buNone/>
              <a:defRPr sz="1750">
                <a:latin typeface="Cardo" panose="02020600000000000000"/>
                <a:ea typeface="Cardo" panose="02020600000000000000"/>
                <a:cs typeface="Cardo" panose="02020600000000000000"/>
                <a:sym typeface="Cardo" panose="0202060000000000000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197"/>
        <p:cNvGrpSpPr/>
        <p:nvPr/>
      </p:nvGrpSpPr>
      <p:grpSpPr>
        <a:xfrm>
          <a:off x="0" y="0"/>
          <a:ext cx="0" cy="0"/>
          <a:chOff x="0" y="0"/>
          <a:chExt cx="0" cy="0"/>
        </a:xfrm>
      </p:grpSpPr>
      <p:grpSp>
        <p:nvGrpSpPr>
          <p:cNvPr id="198" name="Google Shape;198;p37"/>
          <p:cNvGrpSpPr/>
          <p:nvPr/>
        </p:nvGrpSpPr>
        <p:grpSpPr>
          <a:xfrm>
            <a:off x="-2235200" y="-616700"/>
            <a:ext cx="3571881" cy="3555501"/>
            <a:chOff x="-2235200" y="-616700"/>
            <a:chExt cx="3571881" cy="3555501"/>
          </a:xfrm>
        </p:grpSpPr>
        <p:pic>
          <p:nvPicPr>
            <p:cNvPr id="199" name="Google Shape;199;p37"/>
            <p:cNvPicPr preferRelativeResize="0"/>
            <p:nvPr/>
          </p:nvPicPr>
          <p:blipFill>
            <a:blip r:embed="rId2"/>
            <a:stretch>
              <a:fillRect/>
            </a:stretch>
          </p:blipFill>
          <p:spPr>
            <a:xfrm>
              <a:off x="-238484" y="376937"/>
              <a:ext cx="1344325" cy="1167350"/>
            </a:xfrm>
            <a:prstGeom prst="rect">
              <a:avLst/>
            </a:prstGeom>
            <a:noFill/>
            <a:ln>
              <a:noFill/>
            </a:ln>
          </p:spPr>
        </p:pic>
        <p:pic>
          <p:nvPicPr>
            <p:cNvPr id="200" name="Google Shape;200;p37"/>
            <p:cNvPicPr preferRelativeResize="0"/>
            <p:nvPr/>
          </p:nvPicPr>
          <p:blipFill>
            <a:blip r:embed="rId3"/>
            <a:stretch>
              <a:fillRect/>
            </a:stretch>
          </p:blipFill>
          <p:spPr>
            <a:xfrm>
              <a:off x="-2235200" y="-616700"/>
              <a:ext cx="3571874" cy="3555501"/>
            </a:xfrm>
            <a:prstGeom prst="rect">
              <a:avLst/>
            </a:prstGeom>
            <a:noFill/>
            <a:ln>
              <a:noFill/>
            </a:ln>
          </p:spPr>
        </p:pic>
        <p:pic>
          <p:nvPicPr>
            <p:cNvPr id="201" name="Google Shape;201;p37"/>
            <p:cNvPicPr preferRelativeResize="0"/>
            <p:nvPr/>
          </p:nvPicPr>
          <p:blipFill>
            <a:blip r:embed="rId4"/>
            <a:stretch>
              <a:fillRect/>
            </a:stretch>
          </p:blipFill>
          <p:spPr>
            <a:xfrm>
              <a:off x="497300" y="202150"/>
              <a:ext cx="839381" cy="803750"/>
            </a:xfrm>
            <a:prstGeom prst="rect">
              <a:avLst/>
            </a:prstGeom>
            <a:noFill/>
            <a:ln>
              <a:noFill/>
            </a:ln>
          </p:spPr>
        </p:pic>
      </p:grpSp>
      <p:grpSp>
        <p:nvGrpSpPr>
          <p:cNvPr id="202" name="Google Shape;202;p37"/>
          <p:cNvGrpSpPr/>
          <p:nvPr/>
        </p:nvGrpSpPr>
        <p:grpSpPr>
          <a:xfrm>
            <a:off x="8184066" y="2360800"/>
            <a:ext cx="3730958" cy="3555501"/>
            <a:chOff x="8184066" y="2360800"/>
            <a:chExt cx="3730958" cy="3555501"/>
          </a:xfrm>
        </p:grpSpPr>
        <p:pic>
          <p:nvPicPr>
            <p:cNvPr id="203" name="Google Shape;203;p37"/>
            <p:cNvPicPr preferRelativeResize="0"/>
            <p:nvPr/>
          </p:nvPicPr>
          <p:blipFill>
            <a:blip r:embed="rId3"/>
            <a:stretch>
              <a:fillRect/>
            </a:stretch>
          </p:blipFill>
          <p:spPr>
            <a:xfrm>
              <a:off x="8343150" y="2360800"/>
              <a:ext cx="3571874" cy="3555501"/>
            </a:xfrm>
            <a:prstGeom prst="rect">
              <a:avLst/>
            </a:prstGeom>
            <a:noFill/>
            <a:ln>
              <a:noFill/>
            </a:ln>
          </p:spPr>
        </p:pic>
        <p:pic>
          <p:nvPicPr>
            <p:cNvPr id="204" name="Google Shape;204;p37"/>
            <p:cNvPicPr preferRelativeResize="0"/>
            <p:nvPr/>
          </p:nvPicPr>
          <p:blipFill>
            <a:blip r:embed="rId2"/>
            <a:stretch>
              <a:fillRect/>
            </a:stretch>
          </p:blipFill>
          <p:spPr>
            <a:xfrm>
              <a:off x="8184066" y="4024912"/>
              <a:ext cx="1344325" cy="1167350"/>
            </a:xfrm>
            <a:prstGeom prst="rect">
              <a:avLst/>
            </a:prstGeom>
            <a:noFill/>
            <a:ln>
              <a:noFill/>
            </a:ln>
          </p:spPr>
        </p:pic>
        <p:pic>
          <p:nvPicPr>
            <p:cNvPr id="205" name="Google Shape;205;p37"/>
            <p:cNvPicPr preferRelativeResize="0"/>
            <p:nvPr/>
          </p:nvPicPr>
          <p:blipFill>
            <a:blip r:embed="rId5"/>
            <a:stretch>
              <a:fillRect/>
            </a:stretch>
          </p:blipFill>
          <p:spPr>
            <a:xfrm>
              <a:off x="8475650" y="3686975"/>
              <a:ext cx="588600" cy="61862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3_1_1_3">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708600" y="381300"/>
            <a:ext cx="6763500" cy="1225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8" name="Google Shape;88;p22"/>
          <p:cNvSpPr txBox="1">
            <a:spLocks noGrp="1"/>
          </p:cNvSpPr>
          <p:nvPr>
            <p:ph type="subTitle" idx="1"/>
          </p:nvPr>
        </p:nvSpPr>
        <p:spPr>
          <a:xfrm>
            <a:off x="721050" y="1841400"/>
            <a:ext cx="2703300" cy="14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843075" y="737511"/>
            <a:ext cx="2561400" cy="1216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4171350" y="3544400"/>
            <a:ext cx="4233000" cy="48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04600" y="475488"/>
            <a:ext cx="4084200" cy="530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4788800" y="1691465"/>
            <a:ext cx="3499200" cy="23616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panose="020B0606030504020204"/>
              <a:buChar char="●"/>
              <a:defRPr sz="1400"/>
            </a:lvl1pPr>
            <a:lvl2pPr marL="914400" lvl="1" indent="-279400">
              <a:spcBef>
                <a:spcPts val="0"/>
              </a:spcBef>
              <a:spcAft>
                <a:spcPts val="0"/>
              </a:spcAft>
              <a:buClr>
                <a:srgbClr val="999999"/>
              </a:buClr>
              <a:buSzPts val="800"/>
              <a:buFont typeface="Open Sans" panose="020B0606030504020204"/>
              <a:buChar char="○"/>
              <a:defRPr/>
            </a:lvl2pPr>
            <a:lvl3pPr marL="1371600" lvl="2" indent="-279400">
              <a:spcBef>
                <a:spcPts val="0"/>
              </a:spcBef>
              <a:spcAft>
                <a:spcPts val="0"/>
              </a:spcAft>
              <a:buClr>
                <a:srgbClr val="999999"/>
              </a:buClr>
              <a:buSzPts val="800"/>
              <a:buFont typeface="Open Sans" panose="020B0606030504020204"/>
              <a:buChar char="■"/>
              <a:defRPr/>
            </a:lvl3pPr>
            <a:lvl4pPr marL="1828800" lvl="3" indent="-279400">
              <a:spcBef>
                <a:spcPts val="0"/>
              </a:spcBef>
              <a:spcAft>
                <a:spcPts val="0"/>
              </a:spcAft>
              <a:buClr>
                <a:srgbClr val="999999"/>
              </a:buClr>
              <a:buSzPts val="800"/>
              <a:buFont typeface="Open Sans" panose="020B0606030504020204"/>
              <a:buChar char="●"/>
              <a:defRPr/>
            </a:lvl4pPr>
            <a:lvl5pPr marL="2286000" lvl="4" indent="-304800">
              <a:spcBef>
                <a:spcPts val="0"/>
              </a:spcBef>
              <a:spcAft>
                <a:spcPts val="0"/>
              </a:spcAft>
              <a:buClr>
                <a:srgbClr val="999999"/>
              </a:buClr>
              <a:buSzPts val="1200"/>
              <a:buFont typeface="Open Sans" panose="020B0606030504020204"/>
              <a:buChar char="○"/>
              <a:defRPr/>
            </a:lvl5pPr>
            <a:lvl6pPr marL="2743200" lvl="5" indent="-304800">
              <a:spcBef>
                <a:spcPts val="0"/>
              </a:spcBef>
              <a:spcAft>
                <a:spcPts val="0"/>
              </a:spcAft>
              <a:buClr>
                <a:srgbClr val="999999"/>
              </a:buClr>
              <a:buSzPts val="1200"/>
              <a:buFont typeface="Open Sans" panose="020B0606030504020204"/>
              <a:buChar char="■"/>
              <a:defRPr/>
            </a:lvl6pPr>
            <a:lvl7pPr marL="3200400" lvl="6" indent="-273050">
              <a:spcBef>
                <a:spcPts val="0"/>
              </a:spcBef>
              <a:spcAft>
                <a:spcPts val="0"/>
              </a:spcAft>
              <a:buClr>
                <a:srgbClr val="999999"/>
              </a:buClr>
              <a:buSzPts val="700"/>
              <a:buFont typeface="Open Sans" panose="020B0606030504020204"/>
              <a:buChar char="●"/>
              <a:defRPr/>
            </a:lvl7pPr>
            <a:lvl8pPr marL="3657600" lvl="7" indent="-273050">
              <a:spcBef>
                <a:spcPts val="0"/>
              </a:spcBef>
              <a:spcAft>
                <a:spcPts val="0"/>
              </a:spcAft>
              <a:buClr>
                <a:srgbClr val="999999"/>
              </a:buClr>
              <a:buSzPts val="700"/>
              <a:buFont typeface="Open Sans" panose="020B0606030504020204"/>
              <a:buChar char="○"/>
              <a:defRPr/>
            </a:lvl8pPr>
            <a:lvl9pPr marL="4114800" lvl="8" indent="-266700">
              <a:spcBef>
                <a:spcPts val="0"/>
              </a:spcBef>
              <a:spcAft>
                <a:spcPts val="0"/>
              </a:spcAft>
              <a:buClr>
                <a:srgbClr val="999999"/>
              </a:buClr>
              <a:buSzPts val="600"/>
              <a:buFont typeface="Open Sans" panose="020B0606030504020204"/>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713225" y="1590900"/>
            <a:ext cx="4644900" cy="938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1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9"/>
          <p:cNvSpPr txBox="1">
            <a:spLocks noGrp="1"/>
          </p:cNvSpPr>
          <p:nvPr>
            <p:ph type="subTitle" idx="1"/>
          </p:nvPr>
        </p:nvSpPr>
        <p:spPr>
          <a:xfrm>
            <a:off x="713225" y="2458725"/>
            <a:ext cx="3995100" cy="1151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713225" y="1650344"/>
            <a:ext cx="20847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1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7" name="Google Shape;47;p13"/>
          <p:cNvSpPr txBox="1">
            <a:spLocks noGrp="1"/>
          </p:cNvSpPr>
          <p:nvPr>
            <p:ph type="subTitle" idx="1"/>
          </p:nvPr>
        </p:nvSpPr>
        <p:spPr>
          <a:xfrm>
            <a:off x="713225" y="2185967"/>
            <a:ext cx="20847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8" name="Google Shape;48;p13"/>
          <p:cNvSpPr txBox="1">
            <a:spLocks noGrp="1"/>
          </p:cNvSpPr>
          <p:nvPr>
            <p:ph type="title" idx="2" hasCustomPrompt="1"/>
          </p:nvPr>
        </p:nvSpPr>
        <p:spPr>
          <a:xfrm>
            <a:off x="713225" y="1100675"/>
            <a:ext cx="20847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3700">
                <a:solidFill>
                  <a:schemeClr val="lt1"/>
                </a:solidFill>
              </a:defRPr>
            </a:lvl1pPr>
            <a:lvl2pPr lvl="1"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49" name="Google Shape;49;p13"/>
          <p:cNvSpPr txBox="1">
            <a:spLocks noGrp="1"/>
          </p:cNvSpPr>
          <p:nvPr>
            <p:ph type="ctrTitle" idx="3"/>
          </p:nvPr>
        </p:nvSpPr>
        <p:spPr>
          <a:xfrm>
            <a:off x="6346026" y="1650344"/>
            <a:ext cx="2084700" cy="57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1200"/>
              <a:buNone/>
              <a:defRPr sz="1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3"/>
          <p:cNvSpPr txBox="1">
            <a:spLocks noGrp="1"/>
          </p:cNvSpPr>
          <p:nvPr>
            <p:ph type="subTitle" idx="4"/>
          </p:nvPr>
        </p:nvSpPr>
        <p:spPr>
          <a:xfrm>
            <a:off x="6346031" y="2185967"/>
            <a:ext cx="2084700" cy="577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3"/>
          <p:cNvSpPr txBox="1">
            <a:spLocks noGrp="1"/>
          </p:cNvSpPr>
          <p:nvPr>
            <p:ph type="title" idx="5" hasCustomPrompt="1"/>
          </p:nvPr>
        </p:nvSpPr>
        <p:spPr>
          <a:xfrm>
            <a:off x="6346031" y="1102100"/>
            <a:ext cx="2084700" cy="5763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3700">
                <a:solidFill>
                  <a:schemeClr val="lt1"/>
                </a:solidFill>
              </a:defRPr>
            </a:lvl1pPr>
            <a:lvl2pPr lvl="1"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52" name="Google Shape;52;p13"/>
          <p:cNvSpPr txBox="1">
            <a:spLocks noGrp="1"/>
          </p:cNvSpPr>
          <p:nvPr>
            <p:ph type="ctrTitle" idx="6"/>
          </p:nvPr>
        </p:nvSpPr>
        <p:spPr>
          <a:xfrm>
            <a:off x="713225" y="3490894"/>
            <a:ext cx="20847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1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3"/>
          <p:cNvSpPr txBox="1">
            <a:spLocks noGrp="1"/>
          </p:cNvSpPr>
          <p:nvPr>
            <p:ph type="subTitle" idx="7"/>
          </p:nvPr>
        </p:nvSpPr>
        <p:spPr>
          <a:xfrm>
            <a:off x="713225" y="4030767"/>
            <a:ext cx="2084700" cy="577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3"/>
          <p:cNvSpPr txBox="1">
            <a:spLocks noGrp="1"/>
          </p:cNvSpPr>
          <p:nvPr>
            <p:ph type="title" idx="8" hasCustomPrompt="1"/>
          </p:nvPr>
        </p:nvSpPr>
        <p:spPr>
          <a:xfrm>
            <a:off x="713225" y="2939850"/>
            <a:ext cx="20847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4800"/>
              <a:buNone/>
              <a:defRPr sz="3700">
                <a:solidFill>
                  <a:schemeClr val="lt1"/>
                </a:solidFill>
              </a:defRPr>
            </a:lvl1pPr>
            <a:lvl2pPr lvl="1"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55" name="Google Shape;55;p13"/>
          <p:cNvSpPr txBox="1">
            <a:spLocks noGrp="1"/>
          </p:cNvSpPr>
          <p:nvPr>
            <p:ph type="ctrTitle" idx="9"/>
          </p:nvPr>
        </p:nvSpPr>
        <p:spPr>
          <a:xfrm>
            <a:off x="6346026" y="3490895"/>
            <a:ext cx="2084700" cy="57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1200"/>
              <a:buNone/>
              <a:defRPr sz="19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3"/>
          <p:cNvSpPr txBox="1">
            <a:spLocks noGrp="1"/>
          </p:cNvSpPr>
          <p:nvPr>
            <p:ph type="subTitle" idx="13"/>
          </p:nvPr>
        </p:nvSpPr>
        <p:spPr>
          <a:xfrm>
            <a:off x="6346031" y="4030767"/>
            <a:ext cx="2084700" cy="577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7" name="Google Shape;57;p13"/>
          <p:cNvSpPr txBox="1">
            <a:spLocks noGrp="1"/>
          </p:cNvSpPr>
          <p:nvPr>
            <p:ph type="title" idx="14" hasCustomPrompt="1"/>
          </p:nvPr>
        </p:nvSpPr>
        <p:spPr>
          <a:xfrm>
            <a:off x="6346031" y="2939850"/>
            <a:ext cx="2084700" cy="577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3700">
                <a:solidFill>
                  <a:schemeClr val="lt1"/>
                </a:solidFill>
              </a:defRPr>
            </a:lvl1pPr>
            <a:lvl2pPr lvl="1"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2pPr>
            <a:lvl3pPr lvl="2"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3pPr>
            <a:lvl4pPr lvl="3"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4pPr>
            <a:lvl5pPr lvl="4"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5pPr>
            <a:lvl6pPr lvl="5"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6pPr>
            <a:lvl7pPr lvl="6"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7pPr>
            <a:lvl8pPr lvl="7"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8pPr>
            <a:lvl9pPr lvl="8" rtl="0">
              <a:spcBef>
                <a:spcPts val="0"/>
              </a:spcBef>
              <a:spcAft>
                <a:spcPts val="0"/>
              </a:spcAft>
              <a:buSzPts val="4800"/>
              <a:buFont typeface="Fira Sans Extra Condensed Medium" panose="020B0603050000020004"/>
              <a:buNone/>
              <a:defRPr sz="4800">
                <a:latin typeface="Fira Sans Extra Condensed Medium" panose="020B0603050000020004"/>
                <a:ea typeface="Fira Sans Extra Condensed Medium" panose="020B0603050000020004"/>
                <a:cs typeface="Fira Sans Extra Condensed Medium" panose="020B0603050000020004"/>
                <a:sym typeface="Fira Sans Extra Condensed Medium" panose="020B0603050000020004"/>
              </a:defRPr>
            </a:lvl9pPr>
          </a:lstStyle>
          <a:p>
            <a:r>
              <a:t>xx%</a:t>
            </a:r>
          </a:p>
        </p:txBody>
      </p:sp>
      <p:sp>
        <p:nvSpPr>
          <p:cNvPr id="58" name="Google Shape;58;p13"/>
          <p:cNvSpPr txBox="1">
            <a:spLocks noGrp="1"/>
          </p:cNvSpPr>
          <p:nvPr>
            <p:ph type="ctrTitle" idx="15"/>
          </p:nvPr>
        </p:nvSpPr>
        <p:spPr>
          <a:xfrm>
            <a:off x="713225" y="475874"/>
            <a:ext cx="7717500" cy="525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34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732575" y="2473925"/>
            <a:ext cx="4099800" cy="69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sz="4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 name="Google Shape;70;p17"/>
          <p:cNvSpPr txBox="1">
            <a:spLocks noGrp="1"/>
          </p:cNvSpPr>
          <p:nvPr>
            <p:ph type="title" idx="2" hasCustomPrompt="1"/>
          </p:nvPr>
        </p:nvSpPr>
        <p:spPr>
          <a:xfrm>
            <a:off x="732575" y="1178426"/>
            <a:ext cx="2561400" cy="1216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1" name="Google Shape;71;p17"/>
          <p:cNvSpPr txBox="1">
            <a:spLocks noGrp="1"/>
          </p:cNvSpPr>
          <p:nvPr>
            <p:ph type="subTitle" idx="1"/>
          </p:nvPr>
        </p:nvSpPr>
        <p:spPr>
          <a:xfrm>
            <a:off x="732575" y="3299049"/>
            <a:ext cx="4099800" cy="480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5_1">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713225" y="475488"/>
            <a:ext cx="7726800" cy="5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400">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9" name="Google Shape;119;p28"/>
          <p:cNvSpPr txBox="1">
            <a:spLocks noGrp="1"/>
          </p:cNvSpPr>
          <p:nvPr>
            <p:ph type="subTitle" idx="1"/>
          </p:nvPr>
        </p:nvSpPr>
        <p:spPr>
          <a:xfrm>
            <a:off x="2742425" y="1577400"/>
            <a:ext cx="23289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0" name="Google Shape;120;p28"/>
          <p:cNvSpPr txBox="1">
            <a:spLocks noGrp="1"/>
          </p:cNvSpPr>
          <p:nvPr>
            <p:ph type="subTitle" idx="2"/>
          </p:nvPr>
        </p:nvSpPr>
        <p:spPr>
          <a:xfrm>
            <a:off x="2742424" y="1193700"/>
            <a:ext cx="2328900" cy="394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1" name="Google Shape;121;p28"/>
          <p:cNvSpPr txBox="1">
            <a:spLocks noGrp="1"/>
          </p:cNvSpPr>
          <p:nvPr>
            <p:ph type="subTitle" idx="3"/>
          </p:nvPr>
        </p:nvSpPr>
        <p:spPr>
          <a:xfrm>
            <a:off x="4072700" y="2741650"/>
            <a:ext cx="2328900" cy="698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2" name="Google Shape;122;p28"/>
          <p:cNvSpPr txBox="1">
            <a:spLocks noGrp="1"/>
          </p:cNvSpPr>
          <p:nvPr>
            <p:ph type="subTitle" idx="4"/>
          </p:nvPr>
        </p:nvSpPr>
        <p:spPr>
          <a:xfrm>
            <a:off x="4072699" y="2358863"/>
            <a:ext cx="2328900" cy="394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3" name="Google Shape;123;p28"/>
          <p:cNvSpPr txBox="1">
            <a:spLocks noGrp="1"/>
          </p:cNvSpPr>
          <p:nvPr>
            <p:ph type="subTitle" idx="5"/>
          </p:nvPr>
        </p:nvSpPr>
        <p:spPr>
          <a:xfrm>
            <a:off x="2742425" y="3909775"/>
            <a:ext cx="2328900" cy="69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4" name="Google Shape;124;p28"/>
          <p:cNvSpPr txBox="1">
            <a:spLocks noGrp="1"/>
          </p:cNvSpPr>
          <p:nvPr>
            <p:ph type="subTitle" idx="6"/>
          </p:nvPr>
        </p:nvSpPr>
        <p:spPr>
          <a:xfrm>
            <a:off x="2742424" y="3530785"/>
            <a:ext cx="2328900" cy="394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Teko"/>
              <a:buNone/>
              <a:defRPr sz="1900">
                <a:solidFill>
                  <a:schemeClr val="dk2"/>
                </a:solidFill>
                <a:latin typeface="Josefin Sans"/>
                <a:ea typeface="Josefin Sans"/>
                <a:cs typeface="Josefin Sans"/>
                <a:sym typeface="Josefin Sans"/>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pic>
        <p:nvPicPr>
          <p:cNvPr id="125" name="Google Shape;125;p28"/>
          <p:cNvPicPr preferRelativeResize="0"/>
          <p:nvPr/>
        </p:nvPicPr>
        <p:blipFill>
          <a:blip r:embed="rId2"/>
          <a:stretch>
            <a:fillRect/>
          </a:stretch>
        </p:blipFill>
        <p:spPr>
          <a:xfrm>
            <a:off x="-1296225" y="514075"/>
            <a:ext cx="3571874" cy="3555501"/>
          </a:xfrm>
          <a:prstGeom prst="rect">
            <a:avLst/>
          </a:prstGeom>
          <a:noFill/>
          <a:ln>
            <a:noFill/>
          </a:ln>
        </p:spPr>
      </p:pic>
      <p:pic>
        <p:nvPicPr>
          <p:cNvPr id="126" name="Google Shape;126;p28"/>
          <p:cNvPicPr preferRelativeResize="0"/>
          <p:nvPr/>
        </p:nvPicPr>
        <p:blipFill>
          <a:blip r:embed="rId2"/>
          <a:stretch>
            <a:fillRect/>
          </a:stretch>
        </p:blipFill>
        <p:spPr>
          <a:xfrm>
            <a:off x="6788975" y="1168800"/>
            <a:ext cx="3571874" cy="3555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90"/>
        <p:cNvGrpSpPr/>
        <p:nvPr/>
      </p:nvGrpSpPr>
      <p:grpSpPr>
        <a:xfrm>
          <a:off x="0" y="0"/>
          <a:ext cx="0" cy="0"/>
          <a:chOff x="0" y="0"/>
          <a:chExt cx="0" cy="0"/>
        </a:xfrm>
      </p:grpSpPr>
      <p:pic>
        <p:nvPicPr>
          <p:cNvPr id="191" name="Google Shape;191;p36"/>
          <p:cNvPicPr preferRelativeResize="0"/>
          <p:nvPr/>
        </p:nvPicPr>
        <p:blipFill>
          <a:blip r:embed="rId2"/>
          <a:stretch>
            <a:fillRect/>
          </a:stretch>
        </p:blipFill>
        <p:spPr>
          <a:xfrm>
            <a:off x="7224675" y="1704325"/>
            <a:ext cx="3571874" cy="3555501"/>
          </a:xfrm>
          <a:prstGeom prst="rect">
            <a:avLst/>
          </a:prstGeom>
          <a:noFill/>
          <a:ln>
            <a:noFill/>
          </a:ln>
        </p:spPr>
      </p:pic>
      <p:grpSp>
        <p:nvGrpSpPr>
          <p:cNvPr id="192" name="Google Shape;192;p36"/>
          <p:cNvGrpSpPr/>
          <p:nvPr/>
        </p:nvGrpSpPr>
        <p:grpSpPr>
          <a:xfrm rot="10800000">
            <a:off x="-1235208" y="219091"/>
            <a:ext cx="3571874" cy="3605474"/>
            <a:chOff x="7224675" y="-1465300"/>
            <a:chExt cx="3571874" cy="3605474"/>
          </a:xfrm>
        </p:grpSpPr>
        <p:pic>
          <p:nvPicPr>
            <p:cNvPr id="193" name="Google Shape;193;p36"/>
            <p:cNvPicPr preferRelativeResize="0"/>
            <p:nvPr/>
          </p:nvPicPr>
          <p:blipFill rotWithShape="1">
            <a:blip r:embed="rId2"/>
            <a:srcRect l="-30550" t="-21349" r="30550" b="21350"/>
            <a:stretch>
              <a:fillRect/>
            </a:stretch>
          </p:blipFill>
          <p:spPr>
            <a:xfrm>
              <a:off x="7224675" y="-1465300"/>
              <a:ext cx="3571874" cy="3555501"/>
            </a:xfrm>
            <a:prstGeom prst="rect">
              <a:avLst/>
            </a:prstGeom>
            <a:noFill/>
            <a:ln>
              <a:noFill/>
            </a:ln>
          </p:spPr>
        </p:pic>
        <p:pic>
          <p:nvPicPr>
            <p:cNvPr id="194" name="Google Shape;194;p36"/>
            <p:cNvPicPr preferRelativeResize="0"/>
            <p:nvPr/>
          </p:nvPicPr>
          <p:blipFill>
            <a:blip r:embed="rId3"/>
            <a:stretch>
              <a:fillRect/>
            </a:stretch>
          </p:blipFill>
          <p:spPr>
            <a:xfrm>
              <a:off x="7542416" y="261250"/>
              <a:ext cx="1000659" cy="510975"/>
            </a:xfrm>
            <a:prstGeom prst="rect">
              <a:avLst/>
            </a:prstGeom>
            <a:noFill/>
            <a:ln>
              <a:noFill/>
            </a:ln>
          </p:spPr>
        </p:pic>
        <p:pic>
          <p:nvPicPr>
            <p:cNvPr id="195" name="Google Shape;195;p36"/>
            <p:cNvPicPr preferRelativeResize="0"/>
            <p:nvPr/>
          </p:nvPicPr>
          <p:blipFill>
            <a:blip r:embed="rId4"/>
            <a:stretch>
              <a:fillRect/>
            </a:stretch>
          </p:blipFill>
          <p:spPr>
            <a:xfrm>
              <a:off x="7982553" y="972824"/>
              <a:ext cx="1344325" cy="1167350"/>
            </a:xfrm>
            <a:prstGeom prst="rect">
              <a:avLst/>
            </a:prstGeom>
            <a:noFill/>
            <a:ln>
              <a:noFill/>
            </a:ln>
          </p:spPr>
        </p:pic>
        <p:pic>
          <p:nvPicPr>
            <p:cNvPr id="196" name="Google Shape;196;p36"/>
            <p:cNvPicPr preferRelativeResize="0"/>
            <p:nvPr/>
          </p:nvPicPr>
          <p:blipFill>
            <a:blip r:embed="rId5"/>
            <a:stretch>
              <a:fillRect/>
            </a:stretch>
          </p:blipFill>
          <p:spPr>
            <a:xfrm>
              <a:off x="7887441" y="936059"/>
              <a:ext cx="875027" cy="89218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888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1pPr>
            <a:lvl2pPr lvl="1">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2pPr>
            <a:lvl3pPr lvl="2">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3pPr>
            <a:lvl4pPr lvl="3">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4pPr>
            <a:lvl5pPr lvl="4">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5pPr>
            <a:lvl6pPr lvl="5">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6pPr>
            <a:lvl7pPr lvl="6">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7pPr>
            <a:lvl8pPr lvl="7">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8pPr>
            <a:lvl9pPr lvl="8">
              <a:spcBef>
                <a:spcPts val="0"/>
              </a:spcBef>
              <a:spcAft>
                <a:spcPts val="0"/>
              </a:spcAft>
              <a:buClr>
                <a:schemeClr val="lt1"/>
              </a:buClr>
              <a:buSzPts val="3600"/>
              <a:buFont typeface="Josefin Sans"/>
              <a:buNone/>
              <a:defRPr sz="3600">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352600"/>
            <a:ext cx="7717500" cy="3255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Cardo" panose="02020600000000000000"/>
              <a:buChar char="●"/>
              <a:defRPr sz="1600">
                <a:solidFill>
                  <a:schemeClr val="lt2"/>
                </a:solidFill>
                <a:latin typeface="Cardo" panose="02020600000000000000"/>
                <a:ea typeface="Cardo" panose="02020600000000000000"/>
                <a:cs typeface="Cardo" panose="02020600000000000000"/>
                <a:sym typeface="Cardo" panose="02020600000000000000"/>
              </a:defRPr>
            </a:lvl1pPr>
            <a:lvl2pPr marL="914400" lvl="1" indent="-330200">
              <a:lnSpc>
                <a:spcPct val="100000"/>
              </a:lnSpc>
              <a:spcBef>
                <a:spcPts val="0"/>
              </a:spcBef>
              <a:spcAft>
                <a:spcPts val="0"/>
              </a:spcAft>
              <a:buClr>
                <a:schemeClr val="lt2"/>
              </a:buClr>
              <a:buSzPts val="1600"/>
              <a:buFont typeface="Cardo" panose="02020600000000000000"/>
              <a:buChar char="○"/>
              <a:defRPr sz="1600">
                <a:solidFill>
                  <a:schemeClr val="lt2"/>
                </a:solidFill>
                <a:latin typeface="Cardo" panose="02020600000000000000"/>
                <a:ea typeface="Cardo" panose="02020600000000000000"/>
                <a:cs typeface="Cardo" panose="02020600000000000000"/>
                <a:sym typeface="Cardo" panose="02020600000000000000"/>
              </a:defRPr>
            </a:lvl2pPr>
            <a:lvl3pPr marL="1371600" lvl="2" indent="-330200">
              <a:lnSpc>
                <a:spcPct val="100000"/>
              </a:lnSpc>
              <a:spcBef>
                <a:spcPts val="0"/>
              </a:spcBef>
              <a:spcAft>
                <a:spcPts val="0"/>
              </a:spcAft>
              <a:buClr>
                <a:schemeClr val="lt2"/>
              </a:buClr>
              <a:buSzPts val="1600"/>
              <a:buFont typeface="Cardo" panose="02020600000000000000"/>
              <a:buChar char="■"/>
              <a:defRPr sz="1600">
                <a:solidFill>
                  <a:schemeClr val="lt2"/>
                </a:solidFill>
                <a:latin typeface="Cardo" panose="02020600000000000000"/>
                <a:ea typeface="Cardo" panose="02020600000000000000"/>
                <a:cs typeface="Cardo" panose="02020600000000000000"/>
                <a:sym typeface="Cardo" panose="02020600000000000000"/>
              </a:defRPr>
            </a:lvl3pPr>
            <a:lvl4pPr marL="1828800" lvl="3" indent="-330200">
              <a:lnSpc>
                <a:spcPct val="100000"/>
              </a:lnSpc>
              <a:spcBef>
                <a:spcPts val="0"/>
              </a:spcBef>
              <a:spcAft>
                <a:spcPts val="0"/>
              </a:spcAft>
              <a:buClr>
                <a:schemeClr val="lt2"/>
              </a:buClr>
              <a:buSzPts val="1600"/>
              <a:buFont typeface="Cardo" panose="02020600000000000000"/>
              <a:buChar char="●"/>
              <a:defRPr sz="1600">
                <a:solidFill>
                  <a:schemeClr val="lt2"/>
                </a:solidFill>
                <a:latin typeface="Cardo" panose="02020600000000000000"/>
                <a:ea typeface="Cardo" panose="02020600000000000000"/>
                <a:cs typeface="Cardo" panose="02020600000000000000"/>
                <a:sym typeface="Cardo" panose="02020600000000000000"/>
              </a:defRPr>
            </a:lvl4pPr>
            <a:lvl5pPr marL="2286000" lvl="4" indent="-330200">
              <a:lnSpc>
                <a:spcPct val="100000"/>
              </a:lnSpc>
              <a:spcBef>
                <a:spcPts val="0"/>
              </a:spcBef>
              <a:spcAft>
                <a:spcPts val="0"/>
              </a:spcAft>
              <a:buClr>
                <a:schemeClr val="lt2"/>
              </a:buClr>
              <a:buSzPts val="1600"/>
              <a:buFont typeface="Cardo" panose="02020600000000000000"/>
              <a:buChar char="○"/>
              <a:defRPr sz="1600">
                <a:solidFill>
                  <a:schemeClr val="lt2"/>
                </a:solidFill>
                <a:latin typeface="Cardo" panose="02020600000000000000"/>
                <a:ea typeface="Cardo" panose="02020600000000000000"/>
                <a:cs typeface="Cardo" panose="02020600000000000000"/>
                <a:sym typeface="Cardo" panose="02020600000000000000"/>
              </a:defRPr>
            </a:lvl5pPr>
            <a:lvl6pPr marL="2743200" lvl="5" indent="-330200">
              <a:lnSpc>
                <a:spcPct val="100000"/>
              </a:lnSpc>
              <a:spcBef>
                <a:spcPts val="0"/>
              </a:spcBef>
              <a:spcAft>
                <a:spcPts val="0"/>
              </a:spcAft>
              <a:buClr>
                <a:schemeClr val="lt2"/>
              </a:buClr>
              <a:buSzPts val="1600"/>
              <a:buFont typeface="Cardo" panose="02020600000000000000"/>
              <a:buChar char="■"/>
              <a:defRPr sz="1600">
                <a:solidFill>
                  <a:schemeClr val="lt2"/>
                </a:solidFill>
                <a:latin typeface="Cardo" panose="02020600000000000000"/>
                <a:ea typeface="Cardo" panose="02020600000000000000"/>
                <a:cs typeface="Cardo" panose="02020600000000000000"/>
                <a:sym typeface="Cardo" panose="02020600000000000000"/>
              </a:defRPr>
            </a:lvl6pPr>
            <a:lvl7pPr marL="3200400" lvl="6" indent="-330200">
              <a:lnSpc>
                <a:spcPct val="100000"/>
              </a:lnSpc>
              <a:spcBef>
                <a:spcPts val="0"/>
              </a:spcBef>
              <a:spcAft>
                <a:spcPts val="0"/>
              </a:spcAft>
              <a:buClr>
                <a:schemeClr val="lt2"/>
              </a:buClr>
              <a:buSzPts val="1600"/>
              <a:buFont typeface="Cardo" panose="02020600000000000000"/>
              <a:buChar char="●"/>
              <a:defRPr sz="1600">
                <a:solidFill>
                  <a:schemeClr val="lt2"/>
                </a:solidFill>
                <a:latin typeface="Cardo" panose="02020600000000000000"/>
                <a:ea typeface="Cardo" panose="02020600000000000000"/>
                <a:cs typeface="Cardo" panose="02020600000000000000"/>
                <a:sym typeface="Cardo" panose="02020600000000000000"/>
              </a:defRPr>
            </a:lvl7pPr>
            <a:lvl8pPr marL="3657600" lvl="7" indent="-330200">
              <a:lnSpc>
                <a:spcPct val="100000"/>
              </a:lnSpc>
              <a:spcBef>
                <a:spcPts val="0"/>
              </a:spcBef>
              <a:spcAft>
                <a:spcPts val="0"/>
              </a:spcAft>
              <a:buClr>
                <a:schemeClr val="lt2"/>
              </a:buClr>
              <a:buSzPts val="1600"/>
              <a:buFont typeface="Cardo" panose="02020600000000000000"/>
              <a:buChar char="○"/>
              <a:defRPr sz="1600">
                <a:solidFill>
                  <a:schemeClr val="lt2"/>
                </a:solidFill>
                <a:latin typeface="Cardo" panose="02020600000000000000"/>
                <a:ea typeface="Cardo" panose="02020600000000000000"/>
                <a:cs typeface="Cardo" panose="02020600000000000000"/>
                <a:sym typeface="Cardo" panose="02020600000000000000"/>
              </a:defRPr>
            </a:lvl8pPr>
            <a:lvl9pPr marL="4114800" lvl="8" indent="-330200">
              <a:lnSpc>
                <a:spcPct val="100000"/>
              </a:lnSpc>
              <a:spcBef>
                <a:spcPts val="0"/>
              </a:spcBef>
              <a:spcAft>
                <a:spcPts val="0"/>
              </a:spcAft>
              <a:buClr>
                <a:schemeClr val="lt2"/>
              </a:buClr>
              <a:buSzPts val="1600"/>
              <a:buFont typeface="Cardo" panose="02020600000000000000"/>
              <a:buChar char="■"/>
              <a:defRPr sz="1600">
                <a:solidFill>
                  <a:schemeClr val="lt2"/>
                </a:solidFill>
                <a:latin typeface="Cardo" panose="02020600000000000000"/>
                <a:ea typeface="Cardo" panose="02020600000000000000"/>
                <a:cs typeface="Cardo" panose="02020600000000000000"/>
                <a:sym typeface="Cardo" panose="020206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hyperlink" Target="https://doi.org/10.2139/ssrn.3438627.%20Accessed%2027%20Apr.%202025" TargetMode="Externa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4.png"/><Relationship Id="rId10" Type="http://schemas.openxmlformats.org/officeDocument/2006/relationships/image" Target="../media/image11.png"/><Relationship Id="rId4" Type="http://schemas.openxmlformats.org/officeDocument/2006/relationships/image" Target="../media/image24.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41"/>
          <p:cNvPicPr preferRelativeResize="0"/>
          <p:nvPr/>
        </p:nvPicPr>
        <p:blipFill>
          <a:blip r:embed="rId3"/>
          <a:stretch>
            <a:fillRect/>
          </a:stretch>
        </p:blipFill>
        <p:spPr>
          <a:xfrm>
            <a:off x="5109125" y="-639708"/>
            <a:ext cx="3571874" cy="3555501"/>
          </a:xfrm>
          <a:prstGeom prst="rect">
            <a:avLst/>
          </a:prstGeom>
          <a:noFill/>
          <a:ln>
            <a:noFill/>
          </a:ln>
        </p:spPr>
      </p:pic>
      <p:pic>
        <p:nvPicPr>
          <p:cNvPr id="217" name="Google Shape;217;p41"/>
          <p:cNvPicPr preferRelativeResize="0"/>
          <p:nvPr/>
        </p:nvPicPr>
        <p:blipFill>
          <a:blip r:embed="rId3"/>
          <a:stretch>
            <a:fillRect/>
          </a:stretch>
        </p:blipFill>
        <p:spPr>
          <a:xfrm flipH="1">
            <a:off x="6090600" y="2991075"/>
            <a:ext cx="3571874" cy="3555501"/>
          </a:xfrm>
          <a:prstGeom prst="rect">
            <a:avLst/>
          </a:prstGeom>
          <a:noFill/>
          <a:ln>
            <a:noFill/>
          </a:ln>
        </p:spPr>
      </p:pic>
      <p:sp>
        <p:nvSpPr>
          <p:cNvPr id="218" name="Google Shape;218;p41"/>
          <p:cNvSpPr txBox="1">
            <a:spLocks noGrp="1"/>
          </p:cNvSpPr>
          <p:nvPr>
            <p:ph type="ctrTitle"/>
          </p:nvPr>
        </p:nvSpPr>
        <p:spPr>
          <a:xfrm>
            <a:off x="300355" y="1092200"/>
            <a:ext cx="6561455" cy="20885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500" dirty="0">
                <a:solidFill>
                  <a:schemeClr val="lt1"/>
                </a:solidFill>
              </a:rPr>
              <a:t>FORECASTING FUTURE RETURNS USING COT REPORT</a:t>
            </a:r>
            <a:endParaRPr lang="en-US" sz="4500" dirty="0">
              <a:solidFill>
                <a:schemeClr val="dk2"/>
              </a:solidFill>
            </a:endParaRPr>
          </a:p>
        </p:txBody>
      </p:sp>
      <p:sp>
        <p:nvSpPr>
          <p:cNvPr id="3" name="文本框 2"/>
          <p:cNvSpPr txBox="1"/>
          <p:nvPr/>
        </p:nvSpPr>
        <p:spPr>
          <a:xfrm>
            <a:off x="380365" y="3044190"/>
            <a:ext cx="6819265" cy="792480"/>
          </a:xfrm>
          <a:prstGeom prst="rect">
            <a:avLst/>
          </a:prstGeom>
          <a:noFill/>
        </p:spPr>
        <p:txBody>
          <a:bodyPr wrap="square" rtlCol="0">
            <a:spAutoFit/>
          </a:bodyPr>
          <a:lstStyle/>
          <a:p>
            <a:pPr marL="0" marR="0" lvl="0" indent="0" algn="l" rtl="0">
              <a:lnSpc>
                <a:spcPct val="140000"/>
              </a:lnSpc>
              <a:spcBef>
                <a:spcPts val="0"/>
              </a:spcBef>
              <a:spcAft>
                <a:spcPts val="0"/>
              </a:spcAft>
              <a:buClr>
                <a:srgbClr val="000000"/>
              </a:buClr>
              <a:buSzPts val="1700"/>
              <a:buFont typeface="Arial" panose="020B0604020202020204"/>
              <a:buNone/>
            </a:pPr>
            <a:r>
              <a:rPr lang="en-US" sz="1200">
                <a:solidFill>
                  <a:schemeClr val="bg1">
                    <a:lumMod val="20000"/>
                    <a:lumOff val="80000"/>
                  </a:schemeClr>
                </a:solidFill>
                <a:latin typeface="+mn-lt"/>
                <a:ea typeface="Open Sans Light" panose="020B0306030504020204"/>
                <a:cs typeface="+mn-lt"/>
                <a:sym typeface="Open Sans Light" panose="020B0306030504020204"/>
              </a:rPr>
              <a:t>Duke MQM - Finance - Team 49</a:t>
            </a:r>
            <a:endParaRPr sz="1200" b="0" i="0" u="none" strike="noStrike" cap="none">
              <a:solidFill>
                <a:schemeClr val="bg1">
                  <a:lumMod val="20000"/>
                  <a:lumOff val="80000"/>
                </a:schemeClr>
              </a:solidFill>
              <a:latin typeface="+mn-lt"/>
              <a:ea typeface="Open Sans Light" panose="020B0306030504020204"/>
              <a:cs typeface="+mn-lt"/>
              <a:sym typeface="Open Sans Light" panose="020B0306030504020204"/>
            </a:endParaRPr>
          </a:p>
          <a:p>
            <a:pPr marL="0" marR="0" lvl="0" indent="0" algn="l" rtl="0">
              <a:lnSpc>
                <a:spcPct val="140000"/>
              </a:lnSpc>
              <a:spcBef>
                <a:spcPts val="0"/>
              </a:spcBef>
              <a:spcAft>
                <a:spcPts val="0"/>
              </a:spcAft>
              <a:buClr>
                <a:srgbClr val="000000"/>
              </a:buClr>
              <a:buSzPts val="1700"/>
              <a:buFont typeface="Arial" panose="020B0604020202020204"/>
              <a:buNone/>
            </a:pPr>
            <a:r>
              <a:rPr lang="en-US" sz="1200">
                <a:solidFill>
                  <a:schemeClr val="bg1">
                    <a:lumMod val="20000"/>
                    <a:lumOff val="80000"/>
                  </a:schemeClr>
                </a:solidFill>
                <a:latin typeface="+mn-lt"/>
                <a:ea typeface="Open Sans Light" panose="020B0306030504020204"/>
                <a:cs typeface="+mn-lt"/>
                <a:sym typeface="Open Sans Light" panose="020B0306030504020204"/>
              </a:rPr>
              <a:t>Lu Lu (ll501), Meiyi Guo (mg483), Divij Yanduru (sy328), Vaibhav Chhabra(vc145) </a:t>
            </a:r>
            <a:endParaRPr sz="1200" b="0" i="0" u="none" strike="noStrike" cap="none">
              <a:solidFill>
                <a:schemeClr val="bg1">
                  <a:lumMod val="20000"/>
                  <a:lumOff val="80000"/>
                </a:schemeClr>
              </a:solidFill>
              <a:latin typeface="+mn-lt"/>
              <a:ea typeface="Arial" panose="020B0604020202020204"/>
              <a:cs typeface="+mn-lt"/>
              <a:sym typeface="Arial" panose="020B0604020202020204"/>
            </a:endParaRPr>
          </a:p>
          <a:p>
            <a:endParaRPr lang="zh-CN" altLang="en-US" sz="1200" b="0" i="0" u="none" strike="noStrike" cap="none">
              <a:solidFill>
                <a:schemeClr val="bg1">
                  <a:lumMod val="20000"/>
                  <a:lumOff val="80000"/>
                </a:schemeClr>
              </a:solidFill>
              <a:latin typeface="+mn-lt"/>
              <a:ea typeface="Arial" panose="020B0604020202020204"/>
              <a:cs typeface="+mn-lt"/>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08599" y="381300"/>
            <a:ext cx="7853509" cy="1225800"/>
          </a:xfrm>
        </p:spPr>
        <p:txBody>
          <a:bodyPr/>
          <a:lstStyle/>
          <a:p>
            <a:r>
              <a:rPr lang="en-US" dirty="0"/>
              <a:t>Data Cleaning and Modeling</a:t>
            </a:r>
          </a:p>
        </p:txBody>
      </p:sp>
      <p:sp>
        <p:nvSpPr>
          <p:cNvPr id="9" name="TextBox 8"/>
          <p:cNvSpPr txBox="1"/>
          <p:nvPr/>
        </p:nvSpPr>
        <p:spPr>
          <a:xfrm>
            <a:off x="581891" y="994200"/>
            <a:ext cx="8146473" cy="566758"/>
          </a:xfrm>
          <a:prstGeom prst="rect">
            <a:avLst/>
          </a:prstGeom>
          <a:noFill/>
        </p:spPr>
        <p:txBody>
          <a:bodyPr wrap="square">
            <a:spAutoFit/>
          </a:bodyPr>
          <a:lstStyle/>
          <a:p>
            <a:pPr marL="152400" lvl="0" indent="0" algn="l" rtl="0">
              <a:lnSpc>
                <a:spcPct val="115000"/>
              </a:lnSpc>
              <a:spcBef>
                <a:spcPts val="1200"/>
              </a:spcBef>
              <a:spcAft>
                <a:spcPts val="0"/>
              </a:spcAft>
              <a:buClr>
                <a:schemeClr val="dk1"/>
              </a:buClr>
              <a:buSzPts val="1200"/>
              <a:buNone/>
            </a:pPr>
            <a:r>
              <a:rPr lang="en-US" dirty="0">
                <a:solidFill>
                  <a:schemeClr val="bg1"/>
                </a:solidFill>
              </a:rPr>
              <a:t>Instead of testing multiple contract sizes, we focused on the most liquid and promising futures contract for each commodity based on our research.</a:t>
            </a:r>
            <a:endParaRPr lang="en-US" sz="1400" dirty="0">
              <a:solidFill>
                <a:schemeClr val="bg1"/>
              </a:solidFill>
            </a:endParaRPr>
          </a:p>
        </p:txBody>
      </p:sp>
      <p:pic>
        <p:nvPicPr>
          <p:cNvPr id="8" name="Picture 7"/>
          <p:cNvPicPr>
            <a:picLocks noChangeAspect="1"/>
          </p:cNvPicPr>
          <p:nvPr/>
        </p:nvPicPr>
        <p:blipFill>
          <a:blip r:embed="rId2"/>
          <a:stretch>
            <a:fillRect/>
          </a:stretch>
        </p:blipFill>
        <p:spPr>
          <a:xfrm>
            <a:off x="1686055" y="1923877"/>
            <a:ext cx="1374506" cy="874915"/>
          </a:xfrm>
          <a:prstGeom prst="rect">
            <a:avLst/>
          </a:prstGeom>
        </p:spPr>
      </p:pic>
      <p:pic>
        <p:nvPicPr>
          <p:cNvPr id="14" name="Picture 13"/>
          <p:cNvPicPr>
            <a:picLocks noChangeAspect="1"/>
          </p:cNvPicPr>
          <p:nvPr/>
        </p:nvPicPr>
        <p:blipFill>
          <a:blip r:embed="rId3"/>
          <a:stretch>
            <a:fillRect/>
          </a:stretch>
        </p:blipFill>
        <p:spPr>
          <a:xfrm>
            <a:off x="6486810" y="1646437"/>
            <a:ext cx="1536473" cy="1152355"/>
          </a:xfrm>
          <a:prstGeom prst="rect">
            <a:avLst/>
          </a:prstGeom>
        </p:spPr>
      </p:pic>
      <p:pic>
        <p:nvPicPr>
          <p:cNvPr id="3" name="Picture 2"/>
          <p:cNvPicPr>
            <a:picLocks noChangeAspect="1"/>
          </p:cNvPicPr>
          <p:nvPr/>
        </p:nvPicPr>
        <p:blipFill>
          <a:blip r:embed="rId4"/>
          <a:stretch>
            <a:fillRect/>
          </a:stretch>
        </p:blipFill>
        <p:spPr>
          <a:xfrm>
            <a:off x="4181154" y="1593978"/>
            <a:ext cx="776161" cy="1329516"/>
          </a:xfrm>
          <a:prstGeom prst="rect">
            <a:avLst/>
          </a:prstGeom>
        </p:spPr>
      </p:pic>
      <p:sp>
        <p:nvSpPr>
          <p:cNvPr id="15" name="TextBox 14"/>
          <p:cNvSpPr txBox="1"/>
          <p:nvPr/>
        </p:nvSpPr>
        <p:spPr>
          <a:xfrm>
            <a:off x="1042921" y="3038995"/>
            <a:ext cx="2269649" cy="954107"/>
          </a:xfrm>
          <a:prstGeom prst="rect">
            <a:avLst/>
          </a:prstGeom>
          <a:noFill/>
        </p:spPr>
        <p:txBody>
          <a:bodyPr wrap="square">
            <a:spAutoFit/>
          </a:bodyPr>
          <a:lstStyle/>
          <a:p>
            <a:pPr marL="152400" indent="0" algn="ctr">
              <a:buSzPts val="1200"/>
              <a:buNone/>
            </a:pPr>
            <a:r>
              <a:rPr lang="en-US" sz="1400" b="1" dirty="0">
                <a:solidFill>
                  <a:schemeClr val="accent6"/>
                </a:solidFill>
              </a:rPr>
              <a:t>Gold</a:t>
            </a:r>
          </a:p>
          <a:p>
            <a:pPr marL="152400" indent="0" algn="ctr">
              <a:buSzPts val="1200"/>
              <a:buNone/>
            </a:pPr>
            <a:r>
              <a:rPr lang="en-US" sz="1400" dirty="0">
                <a:solidFill>
                  <a:schemeClr val="bg1"/>
                </a:solidFill>
              </a:rPr>
              <a:t>COMEX </a:t>
            </a:r>
          </a:p>
          <a:p>
            <a:pPr marL="152400" indent="0" algn="ctr">
              <a:buSzPts val="1200"/>
              <a:buNone/>
            </a:pPr>
            <a:r>
              <a:rPr lang="en-US" sz="1400" dirty="0">
                <a:solidFill>
                  <a:schemeClr val="bg1"/>
                </a:solidFill>
              </a:rPr>
              <a:t>(100 TROY OUNCES) (GC)</a:t>
            </a:r>
          </a:p>
        </p:txBody>
      </p:sp>
      <p:sp>
        <p:nvSpPr>
          <p:cNvPr id="19" name="TextBox 18"/>
          <p:cNvSpPr txBox="1"/>
          <p:nvPr/>
        </p:nvSpPr>
        <p:spPr>
          <a:xfrm>
            <a:off x="6079978" y="3039630"/>
            <a:ext cx="2269649" cy="954107"/>
          </a:xfrm>
          <a:prstGeom prst="rect">
            <a:avLst/>
          </a:prstGeom>
          <a:noFill/>
        </p:spPr>
        <p:txBody>
          <a:bodyPr wrap="square">
            <a:spAutoFit/>
          </a:bodyPr>
          <a:lstStyle/>
          <a:p>
            <a:pPr marL="152400" indent="0" algn="ctr">
              <a:buSzPts val="1200"/>
              <a:buNone/>
            </a:pPr>
            <a:r>
              <a:rPr lang="en-US" sz="1400" b="1" dirty="0">
                <a:solidFill>
                  <a:schemeClr val="accent6"/>
                </a:solidFill>
              </a:rPr>
              <a:t>Corn</a:t>
            </a:r>
          </a:p>
          <a:p>
            <a:pPr marL="152400" indent="0" algn="ctr">
              <a:buSzPts val="1200"/>
              <a:buNone/>
            </a:pPr>
            <a:r>
              <a:rPr lang="en-US" sz="1400" dirty="0">
                <a:solidFill>
                  <a:schemeClr val="bg1"/>
                </a:solidFill>
              </a:rPr>
              <a:t>CBOT (5,000 BUSHELS)</a:t>
            </a:r>
          </a:p>
          <a:p>
            <a:pPr marL="152400" indent="0" algn="ctr">
              <a:buSzPts val="1200"/>
              <a:buNone/>
            </a:pPr>
            <a:r>
              <a:rPr lang="en-US" sz="1400" dirty="0">
                <a:solidFill>
                  <a:schemeClr val="bg1"/>
                </a:solidFill>
              </a:rPr>
              <a:t>(ZC)</a:t>
            </a:r>
          </a:p>
        </p:txBody>
      </p:sp>
      <p:sp>
        <p:nvSpPr>
          <p:cNvPr id="20" name="TextBox 19"/>
          <p:cNvSpPr txBox="1"/>
          <p:nvPr/>
        </p:nvSpPr>
        <p:spPr>
          <a:xfrm>
            <a:off x="3311933" y="3039630"/>
            <a:ext cx="2269649" cy="954107"/>
          </a:xfrm>
          <a:prstGeom prst="rect">
            <a:avLst/>
          </a:prstGeom>
          <a:noFill/>
        </p:spPr>
        <p:txBody>
          <a:bodyPr wrap="square">
            <a:spAutoFit/>
          </a:bodyPr>
          <a:lstStyle/>
          <a:p>
            <a:pPr marL="152400" indent="0" algn="ctr">
              <a:buSzPts val="1200"/>
              <a:buNone/>
            </a:pPr>
            <a:r>
              <a:rPr lang="en-US" sz="1400" b="1" dirty="0">
                <a:solidFill>
                  <a:schemeClr val="accent6"/>
                </a:solidFill>
              </a:rPr>
              <a:t>Crude Oil</a:t>
            </a:r>
          </a:p>
          <a:p>
            <a:pPr marL="152400" indent="0" algn="ctr">
              <a:buSzPts val="1200"/>
              <a:buNone/>
            </a:pPr>
            <a:r>
              <a:rPr lang="en-US" sz="1400" dirty="0">
                <a:solidFill>
                  <a:schemeClr val="bg1"/>
                </a:solidFill>
              </a:rPr>
              <a:t>NYMEX</a:t>
            </a:r>
            <a:endParaRPr lang="en-US" sz="1400" b="1" dirty="0">
              <a:solidFill>
                <a:schemeClr val="accent6"/>
              </a:solidFill>
            </a:endParaRPr>
          </a:p>
          <a:p>
            <a:pPr marL="152400" indent="0" algn="ctr">
              <a:buSzPts val="1200"/>
              <a:buNone/>
            </a:pPr>
            <a:r>
              <a:rPr lang="en-US" sz="1400" dirty="0">
                <a:solidFill>
                  <a:schemeClr val="bg1"/>
                </a:solidFill>
              </a:rPr>
              <a:t>WTI‑PHYSICAL</a:t>
            </a:r>
          </a:p>
          <a:p>
            <a:pPr marL="152400" indent="0" algn="ctr">
              <a:buSzPts val="1200"/>
              <a:buNone/>
            </a:pPr>
            <a:r>
              <a:rPr lang="en-US" sz="1400" dirty="0">
                <a:solidFill>
                  <a:schemeClr val="bg1"/>
                </a:solidFill>
              </a:rPr>
              <a:t>(1,000 BARRELS) (CL)</a:t>
            </a:r>
          </a:p>
        </p:txBody>
      </p:sp>
      <p:sp>
        <p:nvSpPr>
          <p:cNvPr id="21" name="TextBox 20"/>
          <p:cNvSpPr txBox="1"/>
          <p:nvPr/>
        </p:nvSpPr>
        <p:spPr>
          <a:xfrm>
            <a:off x="771698" y="4149300"/>
            <a:ext cx="7790410" cy="566758"/>
          </a:xfrm>
          <a:prstGeom prst="rect">
            <a:avLst/>
          </a:prstGeom>
          <a:noFill/>
        </p:spPr>
        <p:txBody>
          <a:bodyPr wrap="square">
            <a:spAutoFit/>
          </a:bodyPr>
          <a:lstStyle/>
          <a:p>
            <a:pPr marL="152400" indent="0">
              <a:lnSpc>
                <a:spcPct val="115000"/>
              </a:lnSpc>
              <a:spcBef>
                <a:spcPts val="1200"/>
              </a:spcBef>
              <a:buSzPts val="1200"/>
              <a:buNone/>
            </a:pPr>
            <a:r>
              <a:rPr lang="en-US" sz="1400" dirty="0">
                <a:solidFill>
                  <a:schemeClr val="bg1"/>
                </a:solidFill>
              </a:rPr>
              <a:t>All of them are considered Benchmarks/Gold standard futures for their respective commodities. Given their liquidity and data quality we have considered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08599" y="381300"/>
            <a:ext cx="7853509" cy="1225800"/>
          </a:xfrm>
        </p:spPr>
        <p:txBody>
          <a:bodyPr/>
          <a:lstStyle/>
          <a:p>
            <a:r>
              <a:rPr lang="en-US" dirty="0"/>
              <a:t>Data Collection Rationale</a:t>
            </a:r>
          </a:p>
        </p:txBody>
      </p:sp>
      <p:pic>
        <p:nvPicPr>
          <p:cNvPr id="5" name="Picture 4"/>
          <p:cNvPicPr>
            <a:picLocks noChangeAspect="1"/>
          </p:cNvPicPr>
          <p:nvPr/>
        </p:nvPicPr>
        <p:blipFill>
          <a:blip r:embed="rId2"/>
          <a:stretch>
            <a:fillRect/>
          </a:stretch>
        </p:blipFill>
        <p:spPr>
          <a:xfrm>
            <a:off x="841268" y="1513326"/>
            <a:ext cx="790914" cy="503441"/>
          </a:xfrm>
          <a:prstGeom prst="rect">
            <a:avLst/>
          </a:prstGeom>
        </p:spPr>
      </p:pic>
      <p:pic>
        <p:nvPicPr>
          <p:cNvPr id="8" name="Picture 7"/>
          <p:cNvPicPr>
            <a:picLocks noChangeAspect="1"/>
          </p:cNvPicPr>
          <p:nvPr/>
        </p:nvPicPr>
        <p:blipFill>
          <a:blip r:embed="rId3"/>
          <a:stretch>
            <a:fillRect/>
          </a:stretch>
        </p:blipFill>
        <p:spPr>
          <a:xfrm>
            <a:off x="841239" y="3370912"/>
            <a:ext cx="679968" cy="509976"/>
          </a:xfrm>
          <a:prstGeom prst="rect">
            <a:avLst/>
          </a:prstGeom>
        </p:spPr>
      </p:pic>
      <p:pic>
        <p:nvPicPr>
          <p:cNvPr id="10" name="Picture 9"/>
          <p:cNvPicPr>
            <a:picLocks noChangeAspect="1"/>
          </p:cNvPicPr>
          <p:nvPr/>
        </p:nvPicPr>
        <p:blipFill>
          <a:blip r:embed="rId4"/>
          <a:stretch>
            <a:fillRect/>
          </a:stretch>
        </p:blipFill>
        <p:spPr>
          <a:xfrm>
            <a:off x="903722" y="2324582"/>
            <a:ext cx="468210" cy="802015"/>
          </a:xfrm>
          <a:prstGeom prst="rect">
            <a:avLst/>
          </a:prstGeom>
        </p:spPr>
      </p:pic>
      <p:sp>
        <p:nvSpPr>
          <p:cNvPr id="11" name="TextBox 10"/>
          <p:cNvSpPr txBox="1"/>
          <p:nvPr/>
        </p:nvSpPr>
        <p:spPr>
          <a:xfrm>
            <a:off x="1773164" y="1413854"/>
            <a:ext cx="7026299" cy="738664"/>
          </a:xfrm>
          <a:prstGeom prst="rect">
            <a:avLst/>
          </a:prstGeom>
          <a:noFill/>
        </p:spPr>
        <p:txBody>
          <a:bodyPr wrap="square">
            <a:spAutoFit/>
          </a:bodyPr>
          <a:lstStyle/>
          <a:p>
            <a:pPr marL="152400" indent="0">
              <a:buSzPts val="1200"/>
              <a:buNone/>
            </a:pPr>
            <a:r>
              <a:rPr lang="en-US" sz="1400" b="1" dirty="0">
                <a:solidFill>
                  <a:schemeClr val="accent6"/>
                </a:solidFill>
              </a:rPr>
              <a:t>Gold: </a:t>
            </a:r>
            <a:r>
              <a:rPr lang="en-US" sz="1400" dirty="0">
                <a:solidFill>
                  <a:schemeClr val="bg1"/>
                </a:solidFill>
              </a:rPr>
              <a:t>Our dataset for </a:t>
            </a:r>
            <a:r>
              <a:rPr lang="en-US" sz="1400" b="1" dirty="0">
                <a:solidFill>
                  <a:schemeClr val="bg1"/>
                </a:solidFill>
              </a:rPr>
              <a:t>Gold </a:t>
            </a:r>
            <a:r>
              <a:rPr lang="en-US" sz="1400" dirty="0">
                <a:solidFill>
                  <a:schemeClr val="bg1"/>
                </a:solidFill>
              </a:rPr>
              <a:t>commences on January 9, 1995. This choice was made considering the merger of COMEX and NYMEX energy and metals exchange for both. Given improved liquidity, regulations/transparency and data availability.</a:t>
            </a:r>
          </a:p>
        </p:txBody>
      </p:sp>
      <p:sp>
        <p:nvSpPr>
          <p:cNvPr id="12" name="TextBox 11"/>
          <p:cNvSpPr txBox="1"/>
          <p:nvPr/>
        </p:nvSpPr>
        <p:spPr>
          <a:xfrm>
            <a:off x="1773164" y="3181447"/>
            <a:ext cx="7204581" cy="953135"/>
          </a:xfrm>
          <a:prstGeom prst="rect">
            <a:avLst/>
          </a:prstGeom>
          <a:noFill/>
        </p:spPr>
        <p:txBody>
          <a:bodyPr wrap="square">
            <a:spAutoFit/>
          </a:bodyPr>
          <a:lstStyle/>
          <a:p>
            <a:pPr marL="152400" indent="0">
              <a:buSzPts val="1200"/>
              <a:buNone/>
            </a:pPr>
            <a:r>
              <a:rPr lang="en-US" sz="1400" b="1" dirty="0">
                <a:solidFill>
                  <a:schemeClr val="accent6"/>
                </a:solidFill>
              </a:rPr>
              <a:t>Corn : </a:t>
            </a:r>
            <a:r>
              <a:rPr lang="en-US" sz="1400" dirty="0">
                <a:solidFill>
                  <a:schemeClr val="bg1"/>
                </a:solidFill>
              </a:rPr>
              <a:t>For soft commodities, Corn(CONTRACTS OF 5,000 BUSHELS) is traded on CBOT. The data for it commences on 30th March 2006 because enhanced COT reports, increased speculative position limits, e – CBOT being commenced.</a:t>
            </a:r>
          </a:p>
          <a:p>
            <a:pPr marL="152400" indent="0">
              <a:buSzPts val="1200"/>
              <a:buNone/>
            </a:pPr>
            <a:r>
              <a:rPr lang="en-US" sz="1400" dirty="0">
                <a:solidFill>
                  <a:schemeClr val="bg1"/>
                </a:solidFill>
              </a:rPr>
              <a:t> </a:t>
            </a:r>
          </a:p>
        </p:txBody>
      </p:sp>
      <p:sp>
        <p:nvSpPr>
          <p:cNvPr id="13" name="TextBox 12"/>
          <p:cNvSpPr txBox="1"/>
          <p:nvPr/>
        </p:nvSpPr>
        <p:spPr>
          <a:xfrm>
            <a:off x="1773164" y="2324582"/>
            <a:ext cx="7026299" cy="738664"/>
          </a:xfrm>
          <a:prstGeom prst="rect">
            <a:avLst/>
          </a:prstGeom>
          <a:noFill/>
        </p:spPr>
        <p:txBody>
          <a:bodyPr wrap="square">
            <a:spAutoFit/>
          </a:bodyPr>
          <a:lstStyle/>
          <a:p>
            <a:pPr marL="152400">
              <a:buSzPts val="1200"/>
            </a:pPr>
            <a:r>
              <a:rPr lang="en-US" b="1" dirty="0">
                <a:solidFill>
                  <a:schemeClr val="accent6"/>
                </a:solidFill>
              </a:rPr>
              <a:t>Crude Oil</a:t>
            </a:r>
            <a:r>
              <a:rPr lang="en-US" sz="1400" b="1" dirty="0">
                <a:solidFill>
                  <a:schemeClr val="accent6"/>
                </a:solidFill>
              </a:rPr>
              <a:t>: </a:t>
            </a:r>
            <a:r>
              <a:rPr lang="en-US" sz="1400" b="1" dirty="0">
                <a:solidFill>
                  <a:schemeClr val="bg1"/>
                </a:solidFill>
              </a:rPr>
              <a:t>Crude Oil 1000 barrels NYMEX futures</a:t>
            </a:r>
            <a:r>
              <a:rPr lang="en-US" sz="1400" dirty="0">
                <a:solidFill>
                  <a:schemeClr val="bg1"/>
                </a:solidFill>
              </a:rPr>
              <a:t> commences on January 3rd, 1995. Because of the above reasons. Improved liquidity, regulations/transparency and data availability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08599" y="381300"/>
            <a:ext cx="7853509" cy="1225800"/>
          </a:xfrm>
        </p:spPr>
        <p:txBody>
          <a:bodyPr/>
          <a:lstStyle/>
          <a:p>
            <a:r>
              <a:rPr lang="en-US" dirty="0"/>
              <a:t>Data Selection</a:t>
            </a:r>
          </a:p>
        </p:txBody>
      </p:sp>
      <p:sp>
        <p:nvSpPr>
          <p:cNvPr id="9" name="TextBox 8"/>
          <p:cNvSpPr txBox="1"/>
          <p:nvPr/>
        </p:nvSpPr>
        <p:spPr>
          <a:xfrm>
            <a:off x="581891" y="994200"/>
            <a:ext cx="8146473" cy="318998"/>
          </a:xfrm>
          <a:prstGeom prst="rect">
            <a:avLst/>
          </a:prstGeom>
          <a:noFill/>
        </p:spPr>
        <p:txBody>
          <a:bodyPr wrap="square">
            <a:spAutoFit/>
          </a:bodyPr>
          <a:lstStyle/>
          <a:p>
            <a:pPr marL="152400" lvl="0" indent="0" algn="l" rtl="0">
              <a:lnSpc>
                <a:spcPct val="115000"/>
              </a:lnSpc>
              <a:spcBef>
                <a:spcPts val="1200"/>
              </a:spcBef>
              <a:spcAft>
                <a:spcPts val="0"/>
              </a:spcAft>
              <a:buClr>
                <a:schemeClr val="dk1"/>
              </a:buClr>
              <a:buSzPts val="1200"/>
              <a:buNone/>
            </a:pPr>
            <a:r>
              <a:rPr lang="en-US" dirty="0">
                <a:solidFill>
                  <a:schemeClr val="bg1"/>
                </a:solidFill>
              </a:rPr>
              <a:t>Rationale and Availability</a:t>
            </a:r>
            <a:endParaRPr lang="en-US" sz="1400" dirty="0">
              <a:solidFill>
                <a:schemeClr val="bg1"/>
              </a:solidFill>
            </a:endParaRPr>
          </a:p>
        </p:txBody>
      </p:sp>
      <p:sp>
        <p:nvSpPr>
          <p:cNvPr id="17" name="TextBox 16"/>
          <p:cNvSpPr txBox="1"/>
          <p:nvPr/>
        </p:nvSpPr>
        <p:spPr>
          <a:xfrm>
            <a:off x="708599" y="1523972"/>
            <a:ext cx="7537626" cy="2893100"/>
          </a:xfrm>
          <a:prstGeom prst="rect">
            <a:avLst/>
          </a:prstGeom>
          <a:noFill/>
        </p:spPr>
        <p:txBody>
          <a:bodyPr wrap="square">
            <a:spAutoFit/>
          </a:bodyPr>
          <a:lstStyle/>
          <a:p>
            <a:r>
              <a:rPr lang="en-US" b="1" dirty="0">
                <a:solidFill>
                  <a:schemeClr val="accent6"/>
                </a:solidFill>
              </a:rPr>
              <a:t>COT Reports</a:t>
            </a:r>
          </a:p>
          <a:p>
            <a:endParaRPr lang="en-US" b="1" dirty="0">
              <a:solidFill>
                <a:schemeClr val="accent6"/>
              </a:solidFill>
            </a:endParaRPr>
          </a:p>
          <a:p>
            <a:pPr marL="285750" indent="-285750">
              <a:buClr>
                <a:schemeClr val="bg1"/>
              </a:buClr>
              <a:buFont typeface="Wingdings" panose="05000000000000000000" pitchFamily="2" charset="2"/>
              <a:buChar char="q"/>
            </a:pPr>
            <a:r>
              <a:rPr lang="en-US" dirty="0">
                <a:solidFill>
                  <a:schemeClr val="bg1"/>
                </a:solidFill>
              </a:rPr>
              <a:t>For the COT reports, we have used the Python library </a:t>
            </a:r>
            <a:r>
              <a:rPr lang="en-US" dirty="0" err="1">
                <a:solidFill>
                  <a:schemeClr val="bg1"/>
                </a:solidFill>
              </a:rPr>
              <a:t>cot_report</a:t>
            </a:r>
            <a:r>
              <a:rPr lang="en-US" dirty="0">
                <a:solidFill>
                  <a:schemeClr val="bg1"/>
                </a:solidFill>
              </a:rPr>
              <a:t>. This library is a cleaned version of the original COT reports. </a:t>
            </a:r>
          </a:p>
          <a:p>
            <a:pPr marL="285750" indent="-285750">
              <a:buClr>
                <a:schemeClr val="bg1"/>
              </a:buClr>
              <a:buFont typeface="Wingdings" panose="05000000000000000000" pitchFamily="2" charset="2"/>
              <a:buChar char="q"/>
            </a:pPr>
            <a:r>
              <a:rPr lang="en-US" dirty="0">
                <a:solidFill>
                  <a:schemeClr val="bg1"/>
                </a:solidFill>
              </a:rPr>
              <a:t>Have verified its accuracy with original Json file CFTC releases (Required further Data cleaning)</a:t>
            </a:r>
          </a:p>
          <a:p>
            <a:pPr marL="285750" indent="-285750">
              <a:buClr>
                <a:schemeClr val="bg1"/>
              </a:buClr>
              <a:buFont typeface="Wingdings" panose="05000000000000000000" pitchFamily="2" charset="2"/>
              <a:buChar char="q"/>
            </a:pPr>
            <a:endParaRPr lang="en-US" dirty="0">
              <a:solidFill>
                <a:schemeClr val="bg1"/>
              </a:solidFill>
            </a:endParaRPr>
          </a:p>
          <a:p>
            <a:pPr>
              <a:buClr>
                <a:schemeClr val="bg1"/>
              </a:buClr>
            </a:pPr>
            <a:r>
              <a:rPr lang="en-US" b="1" dirty="0">
                <a:solidFill>
                  <a:schemeClr val="accent6"/>
                </a:solidFill>
              </a:rPr>
              <a:t>Future Data </a:t>
            </a:r>
          </a:p>
          <a:p>
            <a:pPr>
              <a:buClr>
                <a:schemeClr val="bg1"/>
              </a:buClr>
            </a:pPr>
            <a:endParaRPr lang="en-US" b="1" dirty="0">
              <a:solidFill>
                <a:schemeClr val="accent6"/>
              </a:solidFill>
            </a:endParaRPr>
          </a:p>
          <a:p>
            <a:pPr marL="285750" indent="-285750">
              <a:buClr>
                <a:schemeClr val="bg1"/>
              </a:buClr>
              <a:buFont typeface="Wingdings" panose="05000000000000000000" pitchFamily="2" charset="2"/>
              <a:buChar char="q"/>
            </a:pPr>
            <a:r>
              <a:rPr lang="en-US" dirty="0">
                <a:solidFill>
                  <a:schemeClr val="bg1"/>
                </a:solidFill>
              </a:rPr>
              <a:t>All of the futures data we have gathered is from LSEG workspace's – DataStream Library. </a:t>
            </a:r>
          </a:p>
          <a:p>
            <a:pPr marL="285750" indent="-285750">
              <a:buClr>
                <a:schemeClr val="bg1"/>
              </a:buClr>
              <a:buFont typeface="Wingdings" panose="05000000000000000000" pitchFamily="2" charset="2"/>
              <a:buChar char="q"/>
            </a:pPr>
            <a:r>
              <a:rPr lang="en-US" dirty="0" err="1">
                <a:solidFill>
                  <a:schemeClr val="bg1"/>
                </a:solidFill>
              </a:rPr>
              <a:t>Dslib</a:t>
            </a:r>
            <a:r>
              <a:rPr lang="en-US" dirty="0">
                <a:solidFill>
                  <a:schemeClr val="bg1"/>
                </a:solidFill>
              </a:rPr>
              <a:t> provides continuous series for futures that are constructed in multiple methodologies. And Many researches have used this for their COT report prediction power.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757464" y="198420"/>
            <a:ext cx="7853509" cy="1225800"/>
          </a:xfrm>
        </p:spPr>
        <p:txBody>
          <a:bodyPr/>
          <a:lstStyle/>
          <a:p>
            <a:pPr marL="152400" indent="0">
              <a:spcBef>
                <a:spcPts val="1200"/>
              </a:spcBef>
              <a:buClr>
                <a:schemeClr val="dk1"/>
              </a:buClr>
              <a:buSzPts val="1200"/>
              <a:buNone/>
            </a:pPr>
            <a:r>
              <a:rPr lang="en-US" sz="2400" dirty="0">
                <a:solidFill>
                  <a:schemeClr val="bg1"/>
                </a:solidFill>
              </a:rPr>
              <a:t>Continuous Futures Construction: </a:t>
            </a:r>
            <a:br>
              <a:rPr lang="en-US" sz="2400" dirty="0">
                <a:solidFill>
                  <a:schemeClr val="bg1"/>
                </a:solidFill>
              </a:rPr>
            </a:br>
            <a:r>
              <a:rPr lang="en-US" sz="2400" dirty="0">
                <a:solidFill>
                  <a:schemeClr val="bg1"/>
                </a:solidFill>
              </a:rPr>
              <a:t>Research and Rationale</a:t>
            </a:r>
          </a:p>
        </p:txBody>
      </p:sp>
      <p:sp>
        <p:nvSpPr>
          <p:cNvPr id="12" name="TextBox 11"/>
          <p:cNvSpPr txBox="1"/>
          <p:nvPr/>
        </p:nvSpPr>
        <p:spPr>
          <a:xfrm>
            <a:off x="782403" y="1288096"/>
            <a:ext cx="7496063" cy="318998"/>
          </a:xfrm>
          <a:prstGeom prst="rect">
            <a:avLst/>
          </a:prstGeom>
          <a:noFill/>
        </p:spPr>
        <p:txBody>
          <a:bodyPr wrap="square">
            <a:spAutoFit/>
          </a:bodyPr>
          <a:lstStyle/>
          <a:p>
            <a:pPr marL="323850" indent="-171450">
              <a:lnSpc>
                <a:spcPct val="115000"/>
              </a:lnSpc>
              <a:spcBef>
                <a:spcPts val="1200"/>
              </a:spcBef>
              <a:buSzPts val="1200"/>
            </a:pPr>
            <a:r>
              <a:rPr lang="en-US" sz="1400" dirty="0">
                <a:solidFill>
                  <a:schemeClr val="bg1"/>
                </a:solidFill>
              </a:rPr>
              <a:t>While constructing the continuous futures we are considerate of 2 things:</a:t>
            </a:r>
          </a:p>
        </p:txBody>
      </p:sp>
      <p:sp>
        <p:nvSpPr>
          <p:cNvPr id="13" name="Rectangle 12"/>
          <p:cNvSpPr/>
          <p:nvPr/>
        </p:nvSpPr>
        <p:spPr>
          <a:xfrm>
            <a:off x="1022465" y="1765989"/>
            <a:ext cx="6858000" cy="89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rPr>
              <a:t>1) Rollover Method</a:t>
            </a:r>
          </a:p>
          <a:p>
            <a:r>
              <a:rPr lang="en-US" sz="1600" dirty="0">
                <a:solidFill>
                  <a:schemeClr val="tx1"/>
                </a:solidFill>
              </a:rPr>
              <a:t>Volume, Fixed Calendar, Open Interest, Last Day of Trading/First Day of next month, Custom Trigger</a:t>
            </a:r>
          </a:p>
        </p:txBody>
      </p:sp>
      <p:sp>
        <p:nvSpPr>
          <p:cNvPr id="14" name="Rectangle 13"/>
          <p:cNvSpPr/>
          <p:nvPr/>
        </p:nvSpPr>
        <p:spPr>
          <a:xfrm>
            <a:off x="1022465" y="2831516"/>
            <a:ext cx="6858000" cy="89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rPr>
              <a:t>2) Price Adjusting Methodology</a:t>
            </a:r>
          </a:p>
          <a:p>
            <a:r>
              <a:rPr lang="en-US" sz="1600" dirty="0">
                <a:solidFill>
                  <a:schemeClr val="tx1"/>
                </a:solidFill>
              </a:rPr>
              <a:t>Backward/Forward Ratio adjusted,  Backward/Forward Additive adjusted, Forward chain/Perpetual Series, Panama canal adjustment (CRB method)</a:t>
            </a:r>
          </a:p>
        </p:txBody>
      </p:sp>
      <p:sp>
        <p:nvSpPr>
          <p:cNvPr id="16" name="TextBox 15"/>
          <p:cNvSpPr txBox="1"/>
          <p:nvPr/>
        </p:nvSpPr>
        <p:spPr>
          <a:xfrm>
            <a:off x="798022" y="3897043"/>
            <a:ext cx="7082443" cy="566758"/>
          </a:xfrm>
          <a:prstGeom prst="rect">
            <a:avLst/>
          </a:prstGeom>
          <a:noFill/>
        </p:spPr>
        <p:txBody>
          <a:bodyPr wrap="square">
            <a:spAutoFit/>
          </a:bodyPr>
          <a:lstStyle/>
          <a:p>
            <a:pPr marL="152400" indent="0">
              <a:lnSpc>
                <a:spcPct val="115000"/>
              </a:lnSpc>
              <a:spcBef>
                <a:spcPts val="1200"/>
              </a:spcBef>
              <a:buSzPts val="1200"/>
              <a:buNone/>
            </a:pPr>
            <a:r>
              <a:rPr lang="en-US" sz="1400" dirty="0">
                <a:solidFill>
                  <a:schemeClr val="bg1"/>
                </a:solidFill>
              </a:rPr>
              <a:t>Research on continuous series construction to analyze COT reports reveals a wide range of methodologies.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08599" y="381300"/>
            <a:ext cx="7853509" cy="682729"/>
          </a:xfrm>
        </p:spPr>
        <p:txBody>
          <a:bodyPr/>
          <a:lstStyle/>
          <a:p>
            <a:r>
              <a:rPr lang="en-US" dirty="0"/>
              <a:t>Rationale and Implementation</a:t>
            </a:r>
          </a:p>
        </p:txBody>
      </p:sp>
      <p:sp>
        <p:nvSpPr>
          <p:cNvPr id="7" name="TextBox 6"/>
          <p:cNvSpPr txBox="1"/>
          <p:nvPr/>
        </p:nvSpPr>
        <p:spPr>
          <a:xfrm>
            <a:off x="581892" y="1011786"/>
            <a:ext cx="7714210" cy="814518"/>
          </a:xfrm>
          <a:prstGeom prst="rect">
            <a:avLst/>
          </a:prstGeom>
          <a:noFill/>
        </p:spPr>
        <p:txBody>
          <a:bodyPr wrap="square">
            <a:spAutoFit/>
          </a:bodyPr>
          <a:lstStyle/>
          <a:p>
            <a:pPr marL="152400" indent="0">
              <a:lnSpc>
                <a:spcPct val="115000"/>
              </a:lnSpc>
              <a:spcBef>
                <a:spcPts val="1200"/>
              </a:spcBef>
              <a:buSzPts val="1200"/>
              <a:buNone/>
            </a:pPr>
            <a:r>
              <a:rPr lang="en-US" sz="1400" dirty="0">
                <a:solidFill>
                  <a:schemeClr val="bg1"/>
                </a:solidFill>
              </a:rPr>
              <a:t>Our suggestion based on the requirement of client needs would be to use backward ratio adjusted and both volume-based rolling and first day of next month rolling for different purposes and usage.</a:t>
            </a:r>
          </a:p>
        </p:txBody>
      </p:sp>
      <p:sp>
        <p:nvSpPr>
          <p:cNvPr id="8" name="Oval 7"/>
          <p:cNvSpPr/>
          <p:nvPr/>
        </p:nvSpPr>
        <p:spPr>
          <a:xfrm>
            <a:off x="781396" y="2101081"/>
            <a:ext cx="423950" cy="413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0"/>
                <a:solidFill>
                  <a:schemeClr val="tx1"/>
                </a:solidFill>
                <a:effectLst>
                  <a:outerShdw blurRad="38100" dist="19050" dir="2700000" algn="tl" rotWithShape="0">
                    <a:schemeClr val="dk1">
                      <a:alpha val="40000"/>
                    </a:schemeClr>
                  </a:outerShdw>
                </a:effectLst>
              </a:rPr>
              <a:t>1</a:t>
            </a:r>
          </a:p>
        </p:txBody>
      </p:sp>
      <p:sp>
        <p:nvSpPr>
          <p:cNvPr id="10" name="TextBox 9"/>
          <p:cNvSpPr txBox="1"/>
          <p:nvPr/>
        </p:nvSpPr>
        <p:spPr>
          <a:xfrm>
            <a:off x="1205346" y="2092501"/>
            <a:ext cx="4572000" cy="430887"/>
          </a:xfrm>
          <a:prstGeom prst="rect">
            <a:avLst/>
          </a:prstGeom>
          <a:noFill/>
        </p:spPr>
        <p:txBody>
          <a:bodyPr wrap="square">
            <a:spAutoFit/>
          </a:bodyPr>
          <a:lstStyle/>
          <a:p>
            <a:r>
              <a:rPr lang="en-US" sz="2200" dirty="0">
                <a:solidFill>
                  <a:schemeClr val="bg1"/>
                </a:solidFill>
              </a:rPr>
              <a:t>Backward Ratio adjusted</a:t>
            </a:r>
            <a:endParaRPr lang="en-US" sz="2200" dirty="0"/>
          </a:p>
        </p:txBody>
      </p:sp>
      <p:sp>
        <p:nvSpPr>
          <p:cNvPr id="11" name="Oval 10"/>
          <p:cNvSpPr/>
          <p:nvPr/>
        </p:nvSpPr>
        <p:spPr>
          <a:xfrm>
            <a:off x="781396" y="2673157"/>
            <a:ext cx="423950" cy="413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0"/>
                <a:solidFill>
                  <a:schemeClr val="tx1"/>
                </a:solidFill>
                <a:effectLst>
                  <a:outerShdw blurRad="38100" dist="19050" dir="2700000" algn="tl" rotWithShape="0">
                    <a:schemeClr val="dk1">
                      <a:alpha val="40000"/>
                    </a:schemeClr>
                  </a:outerShdw>
                </a:effectLst>
              </a:rPr>
              <a:t>2</a:t>
            </a:r>
          </a:p>
        </p:txBody>
      </p:sp>
      <p:sp>
        <p:nvSpPr>
          <p:cNvPr id="12" name="TextBox 11"/>
          <p:cNvSpPr txBox="1"/>
          <p:nvPr/>
        </p:nvSpPr>
        <p:spPr>
          <a:xfrm>
            <a:off x="1205346" y="2664577"/>
            <a:ext cx="4572000" cy="430887"/>
          </a:xfrm>
          <a:prstGeom prst="rect">
            <a:avLst/>
          </a:prstGeom>
          <a:noFill/>
        </p:spPr>
        <p:txBody>
          <a:bodyPr wrap="square">
            <a:spAutoFit/>
          </a:bodyPr>
          <a:lstStyle/>
          <a:p>
            <a:r>
              <a:rPr lang="en-US" sz="2200" dirty="0">
                <a:solidFill>
                  <a:schemeClr val="bg1"/>
                </a:solidFill>
              </a:rPr>
              <a:t>Volume Based Rolling</a:t>
            </a:r>
            <a:endParaRPr lang="en-US" sz="2200" dirty="0"/>
          </a:p>
        </p:txBody>
      </p:sp>
      <p:sp>
        <p:nvSpPr>
          <p:cNvPr id="13" name="Oval 12"/>
          <p:cNvSpPr/>
          <p:nvPr/>
        </p:nvSpPr>
        <p:spPr>
          <a:xfrm>
            <a:off x="781396" y="3262391"/>
            <a:ext cx="423950" cy="413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0"/>
                <a:solidFill>
                  <a:schemeClr val="tx1"/>
                </a:solidFill>
                <a:effectLst>
                  <a:outerShdw blurRad="38100" dist="19050" dir="2700000" algn="tl" rotWithShape="0">
                    <a:schemeClr val="dk1">
                      <a:alpha val="40000"/>
                    </a:schemeClr>
                  </a:outerShdw>
                </a:effectLst>
              </a:rPr>
              <a:t>3</a:t>
            </a:r>
          </a:p>
        </p:txBody>
      </p:sp>
      <p:sp>
        <p:nvSpPr>
          <p:cNvPr id="14" name="TextBox 13"/>
          <p:cNvSpPr txBox="1"/>
          <p:nvPr/>
        </p:nvSpPr>
        <p:spPr>
          <a:xfrm>
            <a:off x="1205346" y="3253811"/>
            <a:ext cx="4572000" cy="430887"/>
          </a:xfrm>
          <a:prstGeom prst="rect">
            <a:avLst/>
          </a:prstGeom>
          <a:noFill/>
        </p:spPr>
        <p:txBody>
          <a:bodyPr wrap="square">
            <a:spAutoFit/>
          </a:bodyPr>
          <a:lstStyle/>
          <a:p>
            <a:r>
              <a:rPr lang="en-US" sz="2200" dirty="0">
                <a:solidFill>
                  <a:schemeClr val="bg1"/>
                </a:solidFill>
              </a:rPr>
              <a:t>Expiration Based Rolling</a:t>
            </a:r>
            <a:endParaRPr lang="en-US" sz="2200" dirty="0"/>
          </a:p>
        </p:txBody>
      </p:sp>
      <p:sp>
        <p:nvSpPr>
          <p:cNvPr id="18" name="TextBox 17"/>
          <p:cNvSpPr txBox="1"/>
          <p:nvPr/>
        </p:nvSpPr>
        <p:spPr>
          <a:xfrm>
            <a:off x="708599" y="3919432"/>
            <a:ext cx="7654005" cy="954107"/>
          </a:xfrm>
          <a:prstGeom prst="rect">
            <a:avLst/>
          </a:prstGeom>
          <a:noFill/>
        </p:spPr>
        <p:txBody>
          <a:bodyPr wrap="square">
            <a:spAutoFit/>
          </a:bodyPr>
          <a:lstStyle/>
          <a:p>
            <a:r>
              <a:rPr lang="en-US" dirty="0">
                <a:solidFill>
                  <a:schemeClr val="bg1"/>
                </a:solidFill>
              </a:rPr>
              <a:t>Given the time and data availability constraints, we went ahead with CS04 from DataStream. This is a forward chain/perpetual series rolled over based on expiration date. (This is price adjusted series based on rolling yield). So, essentially, we found it to be rationale to pursue with this methodology.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Gold Future Price Forecasting Model</a:t>
            </a:r>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02</a:t>
            </a:r>
          </a:p>
        </p:txBody>
      </p:sp>
      <p:pic>
        <p:nvPicPr>
          <p:cNvPr id="312" name="Google Shape;312;p47"/>
          <p:cNvPicPr preferRelativeResize="0"/>
          <p:nvPr/>
        </p:nvPicPr>
        <p:blipFill>
          <a:blip r:embed="rId3"/>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stretch>
            <a:fillRect/>
          </a:stretch>
        </p:blipFill>
        <p:spPr>
          <a:xfrm>
            <a:off x="3941691" y="899509"/>
            <a:ext cx="875027" cy="8921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4" y="359704"/>
            <a:ext cx="6087110"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GB" sz="2000" dirty="0"/>
              <a:t>Gold Return Attribution Model (GRAM)</a:t>
            </a:r>
          </a:p>
        </p:txBody>
      </p:sp>
      <p:sp>
        <p:nvSpPr>
          <p:cNvPr id="261" name="Google Shape;261;p44"/>
          <p:cNvSpPr txBox="1">
            <a:spLocks noGrp="1"/>
          </p:cNvSpPr>
          <p:nvPr>
            <p:ph type="body" idx="1"/>
          </p:nvPr>
        </p:nvSpPr>
        <p:spPr>
          <a:xfrm>
            <a:off x="547414" y="799759"/>
            <a:ext cx="7570470" cy="2361565"/>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Font typeface="Arial" panose="020B0604020202020204"/>
              <a:buNone/>
            </a:pPr>
            <a:r>
              <a:rPr lang="en-GB" dirty="0">
                <a:latin typeface="+mn-lt"/>
                <a:cs typeface="+mn-lt"/>
              </a:rPr>
              <a:t>Proposed by the World Gold Council in 2023, the GRAM model explains gold returns using macroeconomic drivers</a:t>
            </a:r>
            <a:r>
              <a:rPr lang="en-US" altLang="en-GB" dirty="0">
                <a:latin typeface="+mn-lt"/>
                <a:cs typeface="+mn-lt"/>
              </a:rPr>
              <a:t> to quantify the contribution of economic factors to monthly gold returns under different market regimes.</a:t>
            </a:r>
          </a:p>
          <a:p>
            <a:pPr marL="0" indent="0">
              <a:buClr>
                <a:srgbClr val="273D40"/>
              </a:buClr>
              <a:buSzPts val="600"/>
              <a:buNone/>
            </a:pPr>
            <a:r>
              <a:rPr lang="en-GB" altLang="zh-CN" dirty="0">
                <a:latin typeface="+mn-lt"/>
                <a:cs typeface="+mn-lt"/>
              </a:rPr>
              <a:t>OLS regression, data from Feb 2007–Feb 2024</a:t>
            </a:r>
            <a:r>
              <a:rPr lang="en-US" altLang="en-GB" dirty="0">
                <a:latin typeface="+mn-lt"/>
                <a:cs typeface="+mn-lt"/>
              </a:rPr>
              <a:t>, </a:t>
            </a:r>
            <a:r>
              <a:rPr lang="en-GB" altLang="zh-CN" dirty="0">
                <a:latin typeface="+mn-lt"/>
                <a:cs typeface="+mn-lt"/>
              </a:rPr>
              <a:t>R² up to 62</a:t>
            </a:r>
            <a:r>
              <a:rPr lang="en-US" altLang="en-GB" dirty="0">
                <a:latin typeface="+mn-lt"/>
                <a:cs typeface="+mn-lt"/>
              </a:rPr>
              <a:t>%</a:t>
            </a:r>
          </a:p>
          <a:p>
            <a:pPr marL="0" lvl="0" indent="0" rtl="0">
              <a:spcBef>
                <a:spcPts val="0"/>
              </a:spcBef>
              <a:spcAft>
                <a:spcPts val="0"/>
              </a:spcAft>
              <a:buClr>
                <a:srgbClr val="273D40"/>
              </a:buClr>
              <a:buSzPts val="600"/>
              <a:buFont typeface="Arial" panose="020B0604020202020204"/>
              <a:buNone/>
            </a:pPr>
            <a:endParaRPr lang="en-US" altLang="en-GB" dirty="0">
              <a:latin typeface="+mn-lt"/>
              <a:cs typeface="+mn-lt"/>
            </a:endParaRPr>
          </a:p>
        </p:txBody>
      </p:sp>
      <p:graphicFrame>
        <p:nvGraphicFramePr>
          <p:cNvPr id="2" name="表格 1"/>
          <p:cNvGraphicFramePr/>
          <p:nvPr/>
        </p:nvGraphicFramePr>
        <p:xfrm>
          <a:off x="610914" y="1963302"/>
          <a:ext cx="6457950" cy="2712720"/>
        </p:xfrm>
        <a:graphic>
          <a:graphicData uri="http://schemas.openxmlformats.org/drawingml/2006/table">
            <a:tbl>
              <a:tblPr/>
              <a:tblGrid>
                <a:gridCol w="2806700">
                  <a:extLst>
                    <a:ext uri="{9D8B030D-6E8A-4147-A177-3AD203B41FA5}">
                      <a16:colId xmlns:a16="http://schemas.microsoft.com/office/drawing/2014/main" val="20000"/>
                    </a:ext>
                  </a:extLst>
                </a:gridCol>
                <a:gridCol w="2323148">
                  <a:extLst>
                    <a:ext uri="{9D8B030D-6E8A-4147-A177-3AD203B41FA5}">
                      <a16:colId xmlns:a16="http://schemas.microsoft.com/office/drawing/2014/main" val="20001"/>
                    </a:ext>
                  </a:extLst>
                </a:gridCol>
                <a:gridCol w="1328102">
                  <a:extLst>
                    <a:ext uri="{9D8B030D-6E8A-4147-A177-3AD203B41FA5}">
                      <a16:colId xmlns:a16="http://schemas.microsoft.com/office/drawing/2014/main" val="20002"/>
                    </a:ext>
                  </a:extLst>
                </a:gridCol>
              </a:tblGrid>
              <a:tr h="165100">
                <a:tc>
                  <a:txBody>
                    <a:bodyPr/>
                    <a:lstStyle/>
                    <a:p>
                      <a:pPr marL="0" indent="0" algn="ctr">
                        <a:buNone/>
                      </a:pPr>
                      <a:r>
                        <a:rPr lang="en-US" sz="1100" b="1" dirty="0">
                          <a:solidFill>
                            <a:schemeClr val="tx1"/>
                          </a:solidFill>
                          <a:latin typeface="+mn-lt"/>
                          <a:ea typeface="Cardo" panose="02020600000000000000" charset="-79"/>
                          <a:cs typeface="+mn-lt"/>
                        </a:rPr>
                        <a:t>Factor Description</a:t>
                      </a:r>
                      <a:endParaRPr lang="en-US" altLang="en-US" sz="1100" b="1"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b="1" dirty="0">
                          <a:solidFill>
                            <a:schemeClr val="tx1"/>
                          </a:solidFill>
                          <a:latin typeface="+mn-lt"/>
                          <a:ea typeface="Cardo" panose="02020600000000000000" charset="-79"/>
                          <a:cs typeface="+mn-lt"/>
                        </a:rPr>
                        <a:t>Calculation Method</a:t>
                      </a:r>
                      <a:endParaRPr lang="en-US" altLang="en-US" sz="1100" b="1"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b="1" dirty="0">
                          <a:solidFill>
                            <a:schemeClr val="tx1"/>
                          </a:solidFill>
                          <a:latin typeface="+mn-lt"/>
                          <a:ea typeface="Cardo" panose="02020600000000000000" charset="-79"/>
                          <a:cs typeface="+mn-lt"/>
                        </a:rPr>
                        <a:t>Regression Coefficient</a:t>
                      </a:r>
                      <a:endParaRPr lang="en-US" altLang="en-US" sz="1100" b="1"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165100">
                <a:tc>
                  <a:txBody>
                    <a:bodyPr/>
                    <a:lstStyle/>
                    <a:p>
                      <a:pPr marL="0" indent="0" algn="ctr">
                        <a:buNone/>
                      </a:pPr>
                      <a:r>
                        <a:rPr lang="en-US" sz="1100" dirty="0">
                          <a:solidFill>
                            <a:schemeClr val="tx1"/>
                          </a:solidFill>
                          <a:latin typeface="+mn-lt"/>
                          <a:ea typeface="Cardo" panose="02020600000000000000" charset="-79"/>
                          <a:cs typeface="+mn-lt"/>
                        </a:rPr>
                        <a:t>Developed market FX rates</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a:solidFill>
                            <a:schemeClr val="tx1"/>
                          </a:solidFill>
                          <a:latin typeface="+mn-lt"/>
                          <a:ea typeface="Cardo" panose="02020600000000000000" charset="-79"/>
                          <a:cs typeface="+mn-lt"/>
                        </a:rPr>
                        <a:t>Weighted average, differenced</a:t>
                      </a:r>
                      <a:endParaRPr lang="en-US" altLang="en-US" sz="110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a:solidFill>
                            <a:schemeClr val="tx1"/>
                          </a:solidFill>
                          <a:latin typeface="+mn-lt"/>
                          <a:ea typeface="Cardo" panose="02020600000000000000" charset="-79"/>
                          <a:cs typeface="+mn-lt"/>
                        </a:rPr>
                        <a:t>-0.33</a:t>
                      </a:r>
                      <a:endParaRPr lang="en-US" altLang="en-US" sz="110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1"/>
                  </a:ext>
                </a:extLst>
              </a:tr>
              <a:tr h="393700">
                <a:tc>
                  <a:txBody>
                    <a:bodyPr/>
                    <a:lstStyle/>
                    <a:p>
                      <a:pPr marL="0" indent="0" algn="ctr">
                        <a:buNone/>
                      </a:pPr>
                      <a:r>
                        <a:rPr lang="en-US" sz="1100" dirty="0">
                          <a:solidFill>
                            <a:schemeClr val="tx1"/>
                          </a:solidFill>
                          <a:latin typeface="+mn-lt"/>
                          <a:ea typeface="Cardo" panose="02020600000000000000" charset="-79"/>
                          <a:cs typeface="+mn-lt"/>
                        </a:rPr>
                        <a:t>Developed market FX rates </a:t>
                      </a:r>
                    </a:p>
                    <a:p>
                      <a:pPr marL="0" indent="0" algn="ctr">
                        <a:buNone/>
                      </a:pPr>
                      <a:r>
                        <a:rPr lang="en-US" sz="1100" dirty="0">
                          <a:solidFill>
                            <a:schemeClr val="tx1"/>
                          </a:solidFill>
                          <a:latin typeface="+mn-lt"/>
                          <a:ea typeface="Cardo" panose="02020600000000000000" charset="-79"/>
                          <a:cs typeface="+mn-lt"/>
                        </a:rPr>
                        <a:t>(lagged one month)</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dirty="0">
                          <a:solidFill>
                            <a:schemeClr val="tx1"/>
                          </a:solidFill>
                          <a:latin typeface="+mn-lt"/>
                          <a:ea typeface="Cardo" panose="02020600000000000000" charset="-79"/>
                          <a:cs typeface="+mn-lt"/>
                        </a:rPr>
                        <a:t>Weighted average, differenced, lagged</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a:solidFill>
                            <a:schemeClr val="tx1"/>
                          </a:solidFill>
                          <a:latin typeface="+mn-lt"/>
                          <a:ea typeface="Cardo" panose="02020600000000000000" charset="-79"/>
                          <a:cs typeface="+mn-lt"/>
                        </a:rPr>
                        <a:t>-0.23</a:t>
                      </a:r>
                      <a:endParaRPr lang="en-US" altLang="en-US" sz="110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2"/>
                  </a:ext>
                </a:extLst>
              </a:tr>
              <a:tr h="342900">
                <a:tc>
                  <a:txBody>
                    <a:bodyPr/>
                    <a:lstStyle/>
                    <a:p>
                      <a:pPr marL="0" indent="0" algn="ctr">
                        <a:buNone/>
                      </a:pPr>
                      <a:r>
                        <a:rPr lang="en-US" sz="1100" dirty="0">
                          <a:solidFill>
                            <a:schemeClr val="tx1"/>
                          </a:solidFill>
                          <a:latin typeface="+mn-lt"/>
                          <a:ea typeface="Cardo" panose="02020600000000000000" charset="-79"/>
                          <a:cs typeface="+mn-lt"/>
                        </a:rPr>
                        <a:t>Emerging market FX rates</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dirty="0">
                          <a:solidFill>
                            <a:schemeClr val="tx1"/>
                          </a:solidFill>
                          <a:latin typeface="+mn-lt"/>
                          <a:ea typeface="Cardo" panose="02020600000000000000" charset="-79"/>
                          <a:cs typeface="+mn-lt"/>
                        </a:rPr>
                        <a:t>Weighted average, differenced, lagged</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dirty="0">
                          <a:solidFill>
                            <a:schemeClr val="tx1"/>
                          </a:solidFill>
                          <a:latin typeface="+mn-lt"/>
                          <a:ea typeface="Cardo" panose="02020600000000000000" charset="-79"/>
                          <a:cs typeface="+mn-lt"/>
                        </a:rPr>
                        <a:t>-0.32</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3"/>
                  </a:ext>
                </a:extLst>
              </a:tr>
              <a:tr h="342900">
                <a:tc>
                  <a:txBody>
                    <a:bodyPr/>
                    <a:lstStyle/>
                    <a:p>
                      <a:pPr marL="0" indent="0" algn="ctr">
                        <a:buNone/>
                      </a:pPr>
                      <a:r>
                        <a:rPr lang="en-US" sz="1100" dirty="0">
                          <a:solidFill>
                            <a:schemeClr val="tx1"/>
                          </a:solidFill>
                          <a:latin typeface="+mn-lt"/>
                          <a:ea typeface="Cardo" panose="02020600000000000000" charset="-79"/>
                          <a:cs typeface="+mn-lt"/>
                        </a:rPr>
                        <a:t>Gold price (lagged one month)</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dirty="0">
                          <a:solidFill>
                            <a:schemeClr val="tx1"/>
                          </a:solidFill>
                          <a:latin typeface="+mn-lt"/>
                          <a:ea typeface="Cardo" panose="02020600000000000000" charset="-79"/>
                          <a:cs typeface="+mn-lt"/>
                        </a:rPr>
                        <a:t>Differenced, lagged</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dirty="0">
                          <a:solidFill>
                            <a:schemeClr val="tx1"/>
                          </a:solidFill>
                          <a:latin typeface="+mn-lt"/>
                          <a:ea typeface="Cardo" panose="02020600000000000000" charset="-79"/>
                          <a:cs typeface="+mn-lt"/>
                        </a:rPr>
                        <a:t>-0.28</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4"/>
                  </a:ext>
                </a:extLst>
              </a:tr>
              <a:tr h="342900">
                <a:tc>
                  <a:txBody>
                    <a:bodyPr/>
                    <a:lstStyle/>
                    <a:p>
                      <a:pPr marL="0" indent="0" algn="ctr">
                        <a:buNone/>
                      </a:pPr>
                      <a:r>
                        <a:rPr lang="en-US" sz="1100" dirty="0">
                          <a:solidFill>
                            <a:schemeClr val="tx1"/>
                          </a:solidFill>
                          <a:latin typeface="+mn-lt"/>
                          <a:ea typeface="Cardo" panose="02020600000000000000" charset="-79"/>
                          <a:cs typeface="+mn-lt"/>
                        </a:rPr>
                        <a:t>Net long positions scaled by </a:t>
                      </a:r>
                    </a:p>
                    <a:p>
                      <a:pPr marL="0" indent="0" algn="ctr">
                        <a:buNone/>
                      </a:pPr>
                      <a:r>
                        <a:rPr lang="en-US" sz="1100" dirty="0">
                          <a:solidFill>
                            <a:schemeClr val="tx1"/>
                          </a:solidFill>
                          <a:latin typeface="+mn-lt"/>
                          <a:ea typeface="Cardo" panose="02020600000000000000" charset="-79"/>
                          <a:cs typeface="+mn-lt"/>
                        </a:rPr>
                        <a:t>total open interest</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dirty="0">
                          <a:solidFill>
                            <a:schemeClr val="tx1"/>
                          </a:solidFill>
                          <a:latin typeface="+mn-lt"/>
                          <a:ea typeface="Cardo" panose="02020600000000000000" charset="-79"/>
                          <a:cs typeface="+mn-lt"/>
                        </a:rPr>
                        <a:t>Differenced</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dirty="0">
                          <a:solidFill>
                            <a:schemeClr val="tx1"/>
                          </a:solidFill>
                          <a:latin typeface="+mn-lt"/>
                          <a:ea typeface="Cardo" panose="02020600000000000000" charset="-79"/>
                          <a:cs typeface="+mn-lt"/>
                        </a:rPr>
                        <a:t>0.16</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5"/>
                  </a:ext>
                </a:extLst>
              </a:tr>
              <a:tr h="165100">
                <a:tc>
                  <a:txBody>
                    <a:bodyPr/>
                    <a:lstStyle/>
                    <a:p>
                      <a:pPr marL="0" indent="0" algn="ctr">
                        <a:buNone/>
                      </a:pPr>
                      <a:r>
                        <a:rPr lang="en-US" sz="1100">
                          <a:solidFill>
                            <a:schemeClr val="tx1"/>
                          </a:solidFill>
                          <a:latin typeface="+mn-lt"/>
                          <a:ea typeface="Cardo" panose="02020600000000000000" charset="-79"/>
                          <a:cs typeface="+mn-lt"/>
                        </a:rPr>
                        <a:t>Equity/bond fund flows</a:t>
                      </a:r>
                      <a:endParaRPr lang="en-US" altLang="en-US" sz="110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a:solidFill>
                            <a:schemeClr val="tx1"/>
                          </a:solidFill>
                          <a:latin typeface="+mn-lt"/>
                          <a:ea typeface="Cardo" panose="02020600000000000000" charset="-79"/>
                          <a:cs typeface="+mn-lt"/>
                        </a:rPr>
                        <a:t>Differenced</a:t>
                      </a:r>
                      <a:endParaRPr lang="en-US" altLang="en-US" sz="110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dirty="0">
                          <a:solidFill>
                            <a:schemeClr val="tx1"/>
                          </a:solidFill>
                          <a:latin typeface="+mn-lt"/>
                          <a:ea typeface="Cardo" panose="02020600000000000000" charset="-79"/>
                          <a:cs typeface="+mn-lt"/>
                        </a:rPr>
                        <a:t>-0.39</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6"/>
                  </a:ext>
                </a:extLst>
              </a:tr>
              <a:tr h="342900">
                <a:tc>
                  <a:txBody>
                    <a:bodyPr/>
                    <a:lstStyle/>
                    <a:p>
                      <a:pPr marL="0" indent="0" algn="ctr">
                        <a:buNone/>
                      </a:pPr>
                      <a:r>
                        <a:rPr lang="en-US" sz="1100">
                          <a:solidFill>
                            <a:schemeClr val="tx1"/>
                          </a:solidFill>
                          <a:latin typeface="+mn-lt"/>
                          <a:ea typeface="Cardo" panose="02020600000000000000" charset="-79"/>
                          <a:cs typeface="+mn-lt"/>
                        </a:rPr>
                        <a:t>Total assets of the Federal Reserve</a:t>
                      </a:r>
                      <a:endParaRPr lang="en-US" altLang="en-US" sz="110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a:solidFill>
                            <a:schemeClr val="tx1"/>
                          </a:solidFill>
                          <a:latin typeface="+mn-lt"/>
                          <a:ea typeface="Cardo" panose="02020600000000000000" charset="-79"/>
                          <a:cs typeface="+mn-lt"/>
                        </a:rPr>
                        <a:t>Differenced, lagged</a:t>
                      </a:r>
                      <a:endParaRPr lang="en-US" altLang="en-US" sz="110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indent="0" algn="ctr">
                        <a:buNone/>
                      </a:pPr>
                      <a:r>
                        <a:rPr lang="en-US" sz="1100" dirty="0">
                          <a:solidFill>
                            <a:schemeClr val="tx1"/>
                          </a:solidFill>
                          <a:latin typeface="+mn-lt"/>
                          <a:ea typeface="Cardo" panose="02020600000000000000" charset="-79"/>
                          <a:cs typeface="+mn-lt"/>
                        </a:rPr>
                        <a:t>0.11</a:t>
                      </a:r>
                      <a:endParaRPr lang="en-US" altLang="en-US" sz="1100" dirty="0">
                        <a:solidFill>
                          <a:schemeClr val="tx1"/>
                        </a:solidFill>
                        <a:latin typeface="+mn-lt"/>
                        <a:ea typeface="Cardo" panose="02020600000000000000" charset="-79"/>
                        <a:cs typeface="+mn-lt"/>
                      </a:endParaRP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7"/>
                  </a:ext>
                </a:extLst>
              </a:tr>
            </a:tbl>
          </a:graphicData>
        </a:graphic>
      </p:graphicFrame>
      <p:sp>
        <p:nvSpPr>
          <p:cNvPr id="4" name="矩形 3"/>
          <p:cNvSpPr/>
          <p:nvPr/>
        </p:nvSpPr>
        <p:spPr>
          <a:xfrm>
            <a:off x="547414" y="3719346"/>
            <a:ext cx="6577359" cy="39066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 name="文本框 4"/>
          <p:cNvSpPr txBox="1"/>
          <p:nvPr/>
        </p:nvSpPr>
        <p:spPr>
          <a:xfrm>
            <a:off x="7237030" y="3015363"/>
            <a:ext cx="1761707" cy="1445260"/>
          </a:xfrm>
          <a:prstGeom prst="rect">
            <a:avLst/>
          </a:prstGeom>
          <a:noFill/>
        </p:spPr>
        <p:txBody>
          <a:bodyPr wrap="square" rtlCol="0">
            <a:spAutoFit/>
          </a:bodyPr>
          <a:lstStyle/>
          <a:p>
            <a:r>
              <a:rPr lang="en-US" altLang="zh-CN" sz="1100" dirty="0">
                <a:solidFill>
                  <a:schemeClr val="bg1"/>
                </a:solidFill>
                <a:latin typeface="+mn-lt"/>
                <a:ea typeface="Cardo" panose="02020600000000000000"/>
                <a:cs typeface="+mn-lt"/>
                <a:sym typeface="Cardo" panose="02020600000000000000"/>
              </a:rPr>
              <a:t>Net_Position= Noncommercial Positions-Long (All) - Noncommercial Positions-Short (All)</a:t>
            </a:r>
          </a:p>
          <a:p>
            <a:endParaRPr lang="en-US" altLang="zh-CN" sz="1100" dirty="0">
              <a:solidFill>
                <a:schemeClr val="bg1"/>
              </a:solidFill>
              <a:latin typeface="+mn-lt"/>
              <a:ea typeface="Cardo" panose="02020600000000000000"/>
              <a:cs typeface="+mn-lt"/>
              <a:sym typeface="Cardo" panose="02020600000000000000"/>
            </a:endParaRPr>
          </a:p>
          <a:p>
            <a:r>
              <a:rPr lang="en-US" altLang="zh-CN" sz="1100" dirty="0">
                <a:solidFill>
                  <a:schemeClr val="bg1"/>
                </a:solidFill>
                <a:latin typeface="+mn-lt"/>
                <a:cs typeface="+mn-lt"/>
                <a:sym typeface="Cardo" panose="02020600000000000000"/>
              </a:rPr>
              <a:t>Net_Change = Net_Position. diff()</a:t>
            </a:r>
            <a:endParaRPr lang="zh-CN" altLang="en-US" sz="1100" dirty="0">
              <a:solidFill>
                <a:schemeClr val="bg1"/>
              </a:solidFill>
              <a:latin typeface="+mn-lt"/>
              <a:cs typeface="+mn-lt"/>
              <a:sym typeface="Cardo" panose="020206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920979" cy="321883"/>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1800" dirty="0"/>
              <a:t>Gold Future Price Forecasting Model – Morgan Stanley (2024Oct)</a:t>
            </a:r>
            <a:endParaRPr lang="en-GB" sz="1800" dirty="0"/>
          </a:p>
        </p:txBody>
      </p:sp>
      <p:sp>
        <p:nvSpPr>
          <p:cNvPr id="261" name="Google Shape;261;p44"/>
          <p:cNvSpPr txBox="1">
            <a:spLocks noGrp="1"/>
          </p:cNvSpPr>
          <p:nvPr>
            <p:ph type="body" idx="1"/>
          </p:nvPr>
        </p:nvSpPr>
        <p:spPr>
          <a:xfrm>
            <a:off x="547414" y="1515107"/>
            <a:ext cx="4938986" cy="3505357"/>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273D40"/>
              </a:buClr>
              <a:buSzPts val="600"/>
              <a:buFont typeface="Arial" panose="020B0604020202020204"/>
              <a:buNone/>
            </a:pPr>
            <a:r>
              <a:rPr lang="en-US" altLang="en-GB" b="1" dirty="0">
                <a:solidFill>
                  <a:schemeClr val="bg1"/>
                </a:solidFill>
                <a:latin typeface="+mn-lt"/>
                <a:cs typeface="+mn-lt"/>
              </a:rPr>
              <a:t>Historical Relationship</a:t>
            </a:r>
          </a:p>
          <a:p>
            <a:pPr marL="914400" indent="-307975">
              <a:lnSpc>
                <a:spcPct val="150000"/>
              </a:lnSpc>
              <a:buSzPts val="1250"/>
              <a:buFont typeface="Cardo" panose="02020600000000000000"/>
              <a:buChar char="●"/>
            </a:pPr>
            <a:r>
              <a:rPr lang="en-US" altLang="en-GB" dirty="0">
                <a:latin typeface="+mn-lt"/>
                <a:cs typeface="+mn-lt"/>
              </a:rPr>
              <a:t>Historically: ↑ Gold → ↓ Real Yields (10Y TIPS)</a:t>
            </a:r>
          </a:p>
          <a:p>
            <a:pPr marL="914400" indent="-307975">
              <a:lnSpc>
                <a:spcPct val="150000"/>
              </a:lnSpc>
              <a:buSzPts val="1250"/>
              <a:buFont typeface="Cardo" panose="02020600000000000000"/>
              <a:buChar char="●"/>
            </a:pPr>
            <a:r>
              <a:rPr lang="en-US" altLang="en-GB" dirty="0">
                <a:latin typeface="+mn-lt"/>
                <a:cs typeface="+mn-lt"/>
              </a:rPr>
              <a:t>Post-2022: This relationship no longer holds consistently.</a:t>
            </a:r>
          </a:p>
          <a:p>
            <a:pPr marL="0" lvl="0" indent="0" rtl="0">
              <a:lnSpc>
                <a:spcPct val="150000"/>
              </a:lnSpc>
              <a:spcBef>
                <a:spcPts val="0"/>
              </a:spcBef>
              <a:spcAft>
                <a:spcPts val="0"/>
              </a:spcAft>
              <a:buClr>
                <a:srgbClr val="273D40"/>
              </a:buClr>
              <a:buSzPts val="600"/>
              <a:buFont typeface="Arial" panose="020B0604020202020204"/>
              <a:buNone/>
            </a:pPr>
            <a:r>
              <a:rPr lang="en-US" altLang="en-GB" dirty="0">
                <a:latin typeface="+mn-lt"/>
                <a:cs typeface="+mn-lt"/>
              </a:rPr>
              <a:t>Morgan Stanley integrated high-frequency and demand-side indicators to capture evolving market dynamics.</a:t>
            </a:r>
          </a:p>
          <a:p>
            <a:pPr marL="0" indent="0">
              <a:lnSpc>
                <a:spcPct val="150000"/>
              </a:lnSpc>
              <a:buClr>
                <a:srgbClr val="273D40"/>
              </a:buClr>
              <a:buSzPts val="600"/>
              <a:buNone/>
            </a:pPr>
            <a:r>
              <a:rPr lang="en-US" altLang="en-GB" b="1" dirty="0">
                <a:solidFill>
                  <a:schemeClr val="bg1"/>
                </a:solidFill>
                <a:latin typeface="+mn-lt"/>
                <a:cs typeface="+mn-lt"/>
              </a:rPr>
              <a:t>Model Performance</a:t>
            </a:r>
          </a:p>
          <a:p>
            <a:pPr marL="914400" indent="-307975">
              <a:lnSpc>
                <a:spcPct val="150000"/>
              </a:lnSpc>
              <a:buSzPts val="1250"/>
              <a:buFont typeface="Cardo" panose="02020600000000000000"/>
              <a:buChar char="●"/>
            </a:pPr>
            <a:r>
              <a:rPr lang="en-US" altLang="en-GB" dirty="0">
                <a:latin typeface="+mn-lt"/>
                <a:cs typeface="+mn-lt"/>
              </a:rPr>
              <a:t>Previous model (10Y TIPS only): R² = 0.31</a:t>
            </a:r>
          </a:p>
          <a:p>
            <a:pPr marL="914400" indent="-307975">
              <a:lnSpc>
                <a:spcPct val="150000"/>
              </a:lnSpc>
              <a:buSzPts val="1250"/>
              <a:buFont typeface="Cardo" panose="02020600000000000000"/>
              <a:buChar char="●"/>
            </a:pPr>
            <a:r>
              <a:rPr lang="en-US" altLang="en-GB" dirty="0">
                <a:latin typeface="+mn-lt"/>
                <a:cs typeface="+mn-lt"/>
              </a:rPr>
              <a:t>Enhanced multi-factor model: R² = 0.94</a:t>
            </a:r>
          </a:p>
          <a:p>
            <a:pPr marL="0" lvl="0" indent="0" rtl="0">
              <a:lnSpc>
                <a:spcPct val="150000"/>
              </a:lnSpc>
              <a:spcBef>
                <a:spcPts val="0"/>
              </a:spcBef>
              <a:spcAft>
                <a:spcPts val="0"/>
              </a:spcAft>
              <a:buClr>
                <a:srgbClr val="273D40"/>
              </a:buClr>
              <a:buSzPts val="600"/>
              <a:buFont typeface="Arial" panose="020B0604020202020204"/>
              <a:buNone/>
            </a:pPr>
            <a:endParaRPr lang="en-US" altLang="en-GB" dirty="0"/>
          </a:p>
          <a:p>
            <a:pPr marL="0" lvl="0" indent="0" rtl="0">
              <a:lnSpc>
                <a:spcPct val="150000"/>
              </a:lnSpc>
              <a:spcBef>
                <a:spcPts val="0"/>
              </a:spcBef>
              <a:spcAft>
                <a:spcPts val="0"/>
              </a:spcAft>
              <a:buClr>
                <a:srgbClr val="273D40"/>
              </a:buClr>
              <a:buSzPts val="600"/>
              <a:buFont typeface="Arial" panose="020B0604020202020204"/>
              <a:buNone/>
            </a:pPr>
            <a:endParaRPr lang="en-US" altLang="en-GB" dirty="0"/>
          </a:p>
        </p:txBody>
      </p:sp>
      <p:sp>
        <p:nvSpPr>
          <p:cNvPr id="8" name="Google Shape;261;p44"/>
          <p:cNvSpPr txBox="1"/>
          <p:nvPr/>
        </p:nvSpPr>
        <p:spPr>
          <a:xfrm>
            <a:off x="547414" y="740488"/>
            <a:ext cx="7583176" cy="907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panose="020B0606030504020204"/>
              <a:buChar char="●"/>
              <a:defRPr sz="1400" b="0" i="0" u="none" strike="noStrike" cap="none">
                <a:solidFill>
                  <a:schemeClr val="lt2"/>
                </a:solidFill>
                <a:latin typeface="Cardo" panose="02020600000000000000"/>
                <a:ea typeface="Cardo" panose="02020600000000000000"/>
                <a:cs typeface="Cardo" panose="02020600000000000000"/>
                <a:sym typeface="Cardo" panose="02020600000000000000"/>
              </a:defRPr>
            </a:lvl1pPr>
            <a:lvl2pPr marL="914400" marR="0" lvl="1"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266700" algn="l" rtl="0">
              <a:lnSpc>
                <a:spcPct val="100000"/>
              </a:lnSpc>
              <a:spcBef>
                <a:spcPts val="0"/>
              </a:spcBef>
              <a:spcAft>
                <a:spcPts val="0"/>
              </a:spcAft>
              <a:buClr>
                <a:srgbClr val="999999"/>
              </a:buClr>
              <a:buSzPts val="6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buClr>
                <a:srgbClr val="273D40"/>
              </a:buClr>
              <a:buSzPts val="600"/>
              <a:buFont typeface="Arial" panose="020B0604020202020204"/>
              <a:buNone/>
            </a:pPr>
            <a:r>
              <a:rPr lang="en-US" altLang="en-GB" dirty="0">
                <a:latin typeface="+mn-lt"/>
                <a:cs typeface="+mn-lt"/>
              </a:rPr>
              <a:t>In October 2024, Morgan Stanley introduced a revised gold price regression model in response to a structural break observed in early 2022, where the inverse relationship between gold prices and real yields (10Y TIPS) significantly weakened.</a:t>
            </a:r>
          </a:p>
          <a:p>
            <a:pPr marL="0" indent="0">
              <a:buClr>
                <a:srgbClr val="273D40"/>
              </a:buClr>
              <a:buSzPts val="600"/>
              <a:buFont typeface="Arial" panose="020B0604020202020204"/>
              <a:buNone/>
            </a:pPr>
            <a:endParaRPr lang="en-US" altLang="en-GB" dirty="0">
              <a:latin typeface="+mn-lt"/>
              <a:cs typeface="+mn-lt"/>
            </a:endParaRPr>
          </a:p>
        </p:txBody>
      </p:sp>
      <p:graphicFrame>
        <p:nvGraphicFramePr>
          <p:cNvPr id="9" name="表格 8"/>
          <p:cNvGraphicFramePr>
            <a:graphicFrameLocks noGrp="1"/>
          </p:cNvGraphicFramePr>
          <p:nvPr/>
        </p:nvGraphicFramePr>
        <p:xfrm>
          <a:off x="5648639" y="1570489"/>
          <a:ext cx="2947947" cy="2415544"/>
        </p:xfrm>
        <a:graphic>
          <a:graphicData uri="http://schemas.openxmlformats.org/drawingml/2006/table">
            <a:tbl>
              <a:tblPr>
                <a:tableStyleId>{5C22544A-7EE6-4342-B048-85BDC9FD1C3A}</a:tableStyleId>
              </a:tblPr>
              <a:tblGrid>
                <a:gridCol w="1095851">
                  <a:extLst>
                    <a:ext uri="{9D8B030D-6E8A-4147-A177-3AD203B41FA5}">
                      <a16:colId xmlns:a16="http://schemas.microsoft.com/office/drawing/2014/main" val="20000"/>
                    </a:ext>
                  </a:extLst>
                </a:gridCol>
                <a:gridCol w="1852096">
                  <a:extLst>
                    <a:ext uri="{9D8B030D-6E8A-4147-A177-3AD203B41FA5}">
                      <a16:colId xmlns:a16="http://schemas.microsoft.com/office/drawing/2014/main" val="20001"/>
                    </a:ext>
                  </a:extLst>
                </a:gridCol>
              </a:tblGrid>
              <a:tr h="147100">
                <a:tc>
                  <a:txBody>
                    <a:bodyPr/>
                    <a:lstStyle/>
                    <a:p>
                      <a:pPr algn="ctr" fontAlgn="ctr">
                        <a:lnSpc>
                          <a:spcPct val="100000"/>
                        </a:lnSpc>
                      </a:pPr>
                      <a:r>
                        <a:rPr lang="en-US" sz="1200" b="1" u="none" strike="noStrike" dirty="0">
                          <a:solidFill>
                            <a:schemeClr val="tx1"/>
                          </a:solidFill>
                          <a:effectLst/>
                          <a:latin typeface="+mn-lt"/>
                          <a:ea typeface="Cardo" panose="02020600000000000000" charset="-79"/>
                          <a:cs typeface="+mn-lt"/>
                        </a:rPr>
                        <a:t>Category</a:t>
                      </a:r>
                      <a:endParaRPr lang="en-US" sz="1200" b="1"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lnSpc>
                          <a:spcPct val="100000"/>
                        </a:lnSpc>
                      </a:pPr>
                      <a:r>
                        <a:rPr lang="en-US" sz="1200" b="1" u="none" strike="noStrike" dirty="0">
                          <a:solidFill>
                            <a:schemeClr val="tx1"/>
                          </a:solidFill>
                          <a:effectLst/>
                          <a:latin typeface="+mn-lt"/>
                          <a:ea typeface="Cardo" panose="02020600000000000000" charset="-79"/>
                          <a:cs typeface="+mn-lt"/>
                        </a:rPr>
                        <a:t>Variable</a:t>
                      </a:r>
                      <a:endParaRPr lang="en-US" sz="1200" b="1"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171450">
                <a:tc>
                  <a:txBody>
                    <a:bodyPr/>
                    <a:lstStyle/>
                    <a:p>
                      <a:pPr algn="ctr" fontAlgn="ctr">
                        <a:lnSpc>
                          <a:spcPct val="100000"/>
                        </a:lnSpc>
                      </a:pPr>
                      <a:r>
                        <a:rPr lang="en-US" sz="1200" u="none" strike="noStrike" dirty="0">
                          <a:solidFill>
                            <a:schemeClr val="tx1"/>
                          </a:solidFill>
                          <a:effectLst/>
                          <a:latin typeface="+mn-lt"/>
                          <a:ea typeface="Cardo" panose="02020600000000000000" charset="-79"/>
                          <a:cs typeface="+mn-lt"/>
                        </a:rPr>
                        <a:t>Interest Rate</a:t>
                      </a:r>
                      <a:endParaRPr lang="en-US" sz="1200" b="0"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lnSpc>
                          <a:spcPct val="100000"/>
                        </a:lnSpc>
                      </a:pPr>
                      <a:r>
                        <a:rPr lang="en-US" sz="1200" u="none" strike="noStrike" dirty="0">
                          <a:solidFill>
                            <a:schemeClr val="tx1"/>
                          </a:solidFill>
                          <a:effectLst/>
                          <a:latin typeface="+mn-lt"/>
                          <a:ea typeface="Cardo" panose="02020600000000000000" charset="-79"/>
                          <a:cs typeface="+mn-lt"/>
                        </a:rPr>
                        <a:t>10Y TIPS yield</a:t>
                      </a:r>
                      <a:endParaRPr lang="en-US" sz="1200" b="0"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1"/>
                  </a:ext>
                </a:extLst>
              </a:tr>
              <a:tr h="171450">
                <a:tc>
                  <a:txBody>
                    <a:bodyPr/>
                    <a:lstStyle/>
                    <a:p>
                      <a:pPr algn="ctr" fontAlgn="ctr">
                        <a:lnSpc>
                          <a:spcPct val="100000"/>
                        </a:lnSpc>
                      </a:pPr>
                      <a:r>
                        <a:rPr lang="en-US" sz="1200" u="none" strike="noStrike">
                          <a:solidFill>
                            <a:schemeClr val="tx1"/>
                          </a:solidFill>
                          <a:effectLst/>
                          <a:latin typeface="+mn-lt"/>
                          <a:ea typeface="Cardo" panose="02020600000000000000" charset="-79"/>
                          <a:cs typeface="+mn-lt"/>
                        </a:rPr>
                        <a:t>Currency</a:t>
                      </a:r>
                      <a:endParaRPr lang="en-US" sz="1200" b="0" i="0" u="none" strike="noStrike">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lnSpc>
                          <a:spcPct val="100000"/>
                        </a:lnSpc>
                      </a:pPr>
                      <a:r>
                        <a:rPr lang="en-US" sz="1200" u="none" strike="noStrike" dirty="0">
                          <a:solidFill>
                            <a:schemeClr val="tx1"/>
                          </a:solidFill>
                          <a:effectLst/>
                          <a:latin typeface="+mn-lt"/>
                          <a:ea typeface="Cardo" panose="02020600000000000000" charset="-79"/>
                          <a:cs typeface="+mn-lt"/>
                        </a:rPr>
                        <a:t>USD Index (DXY)</a:t>
                      </a:r>
                      <a:endParaRPr lang="en-US" sz="1200" b="0"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2"/>
                  </a:ext>
                </a:extLst>
              </a:tr>
              <a:tr h="171450">
                <a:tc>
                  <a:txBody>
                    <a:bodyPr/>
                    <a:lstStyle/>
                    <a:p>
                      <a:pPr algn="ctr" fontAlgn="ctr">
                        <a:lnSpc>
                          <a:spcPct val="100000"/>
                        </a:lnSpc>
                      </a:pPr>
                      <a:r>
                        <a:rPr lang="en-US" sz="1200" u="none" strike="noStrike">
                          <a:solidFill>
                            <a:schemeClr val="tx1"/>
                          </a:solidFill>
                          <a:effectLst/>
                          <a:latin typeface="+mn-lt"/>
                          <a:ea typeface="Cardo" panose="02020600000000000000" charset="-79"/>
                          <a:cs typeface="+mn-lt"/>
                        </a:rPr>
                        <a:t>Inflation Expectation</a:t>
                      </a:r>
                      <a:endParaRPr lang="en-US" sz="1200" b="0" i="0" u="none" strike="noStrike">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lnSpc>
                          <a:spcPct val="100000"/>
                        </a:lnSpc>
                      </a:pPr>
                      <a:r>
                        <a:rPr lang="en-US" sz="1200" u="none" strike="noStrike" dirty="0">
                          <a:solidFill>
                            <a:schemeClr val="tx1"/>
                          </a:solidFill>
                          <a:effectLst/>
                          <a:latin typeface="+mn-lt"/>
                          <a:ea typeface="Cardo" panose="02020600000000000000" charset="-79"/>
                          <a:cs typeface="+mn-lt"/>
                        </a:rPr>
                        <a:t>US CPI Index</a:t>
                      </a:r>
                      <a:endParaRPr lang="en-US" sz="1200" b="0"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3"/>
                  </a:ext>
                </a:extLst>
              </a:tr>
              <a:tr h="171450">
                <a:tc>
                  <a:txBody>
                    <a:bodyPr/>
                    <a:lstStyle/>
                    <a:p>
                      <a:pPr algn="ctr" fontAlgn="ctr">
                        <a:lnSpc>
                          <a:spcPct val="100000"/>
                        </a:lnSpc>
                      </a:pPr>
                      <a:r>
                        <a:rPr lang="en-US" sz="1200" u="none" strike="noStrike" dirty="0">
                          <a:solidFill>
                            <a:schemeClr val="tx1"/>
                          </a:solidFill>
                          <a:effectLst/>
                          <a:latin typeface="+mn-lt"/>
                          <a:ea typeface="Cardo" panose="02020600000000000000" charset="-79"/>
                          <a:cs typeface="+mn-lt"/>
                        </a:rPr>
                        <a:t>Institutional Demand</a:t>
                      </a:r>
                      <a:endParaRPr lang="en-US" sz="1200" b="0"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lnSpc>
                          <a:spcPct val="100000"/>
                        </a:lnSpc>
                      </a:pPr>
                      <a:r>
                        <a:rPr lang="en-US" sz="1200" u="none" strike="noStrike" dirty="0">
                          <a:solidFill>
                            <a:schemeClr val="tx1"/>
                          </a:solidFill>
                          <a:effectLst/>
                          <a:latin typeface="+mn-lt"/>
                          <a:ea typeface="Cardo" panose="02020600000000000000" charset="-79"/>
                          <a:cs typeface="+mn-lt"/>
                        </a:rPr>
                        <a:t>Central Bank Gold Purchases</a:t>
                      </a:r>
                      <a:endParaRPr lang="en-US" sz="1200" b="0"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4"/>
                  </a:ext>
                </a:extLst>
              </a:tr>
              <a:tr h="171450">
                <a:tc>
                  <a:txBody>
                    <a:bodyPr/>
                    <a:lstStyle/>
                    <a:p>
                      <a:pPr algn="ctr" fontAlgn="ctr">
                        <a:lnSpc>
                          <a:spcPct val="100000"/>
                        </a:lnSpc>
                      </a:pPr>
                      <a:r>
                        <a:rPr lang="en-US" sz="1200" u="none" strike="noStrike">
                          <a:solidFill>
                            <a:schemeClr val="tx1"/>
                          </a:solidFill>
                          <a:effectLst/>
                          <a:latin typeface="+mn-lt"/>
                          <a:ea typeface="Cardo" panose="02020600000000000000" charset="-79"/>
                          <a:cs typeface="+mn-lt"/>
                        </a:rPr>
                        <a:t>ETF Flows</a:t>
                      </a:r>
                      <a:endParaRPr lang="en-US" sz="1200" b="0" i="0" u="none" strike="noStrike">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lnSpc>
                          <a:spcPct val="100000"/>
                        </a:lnSpc>
                      </a:pPr>
                      <a:r>
                        <a:rPr lang="en-US" sz="1200" u="none" strike="noStrike" dirty="0">
                          <a:solidFill>
                            <a:schemeClr val="tx1"/>
                          </a:solidFill>
                          <a:effectLst/>
                          <a:latin typeface="+mn-lt"/>
                          <a:ea typeface="Cardo" panose="02020600000000000000" charset="-79"/>
                          <a:cs typeface="+mn-lt"/>
                        </a:rPr>
                        <a:t>Net global gold ETF holdings</a:t>
                      </a:r>
                      <a:endParaRPr lang="en-US" sz="1200" b="0"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5"/>
                  </a:ext>
                </a:extLst>
              </a:tr>
              <a:tr h="342900">
                <a:tc>
                  <a:txBody>
                    <a:bodyPr/>
                    <a:lstStyle/>
                    <a:p>
                      <a:pPr algn="ctr" fontAlgn="ctr">
                        <a:lnSpc>
                          <a:spcPct val="100000"/>
                        </a:lnSpc>
                      </a:pPr>
                      <a:r>
                        <a:rPr lang="en-US" sz="1200" u="none" strike="noStrike">
                          <a:solidFill>
                            <a:schemeClr val="tx1"/>
                          </a:solidFill>
                          <a:effectLst/>
                          <a:latin typeface="+mn-lt"/>
                          <a:ea typeface="Cardo" panose="02020600000000000000" charset="-79"/>
                          <a:cs typeface="+mn-lt"/>
                        </a:rPr>
                        <a:t>Risk Sentiment</a:t>
                      </a:r>
                      <a:endParaRPr lang="en-US" sz="1200" b="0" i="0" u="none" strike="noStrike">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lnSpc>
                          <a:spcPct val="100000"/>
                        </a:lnSpc>
                      </a:pPr>
                      <a:r>
                        <a:rPr lang="en-US" sz="1200" u="none" strike="noStrike" dirty="0">
                          <a:solidFill>
                            <a:schemeClr val="tx1"/>
                          </a:solidFill>
                          <a:effectLst/>
                          <a:latin typeface="+mn-lt"/>
                          <a:ea typeface="Cardo" panose="02020600000000000000" charset="-79"/>
                          <a:cs typeface="+mn-lt"/>
                        </a:rPr>
                        <a:t>Global Risk Index (geopolitical events)</a:t>
                      </a:r>
                      <a:endParaRPr lang="en-US" sz="1200" b="0"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6"/>
                  </a:ext>
                </a:extLst>
              </a:tr>
              <a:tr h="342900">
                <a:tc>
                  <a:txBody>
                    <a:bodyPr/>
                    <a:lstStyle/>
                    <a:p>
                      <a:pPr algn="ctr" fontAlgn="ctr">
                        <a:lnSpc>
                          <a:spcPct val="100000"/>
                        </a:lnSpc>
                      </a:pPr>
                      <a:r>
                        <a:rPr lang="en-US" sz="1200" u="none" strike="noStrike">
                          <a:solidFill>
                            <a:schemeClr val="tx1"/>
                          </a:solidFill>
                          <a:effectLst/>
                          <a:latin typeface="+mn-lt"/>
                          <a:ea typeface="Cardo" panose="02020600000000000000" charset="-79"/>
                          <a:cs typeface="+mn-lt"/>
                        </a:rPr>
                        <a:t>Positioning</a:t>
                      </a:r>
                      <a:endParaRPr lang="en-US" sz="1200" b="0" i="0" u="none" strike="noStrike">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fontAlgn="ctr">
                        <a:lnSpc>
                          <a:spcPct val="100000"/>
                        </a:lnSpc>
                      </a:pPr>
                      <a:r>
                        <a:rPr lang="fr-FR" sz="1200" u="none" strike="noStrike" dirty="0">
                          <a:solidFill>
                            <a:schemeClr val="tx1"/>
                          </a:solidFill>
                          <a:effectLst/>
                          <a:latin typeface="+mn-lt"/>
                          <a:ea typeface="Cardo" panose="02020600000000000000" charset="-79"/>
                          <a:cs typeface="+mn-lt"/>
                        </a:rPr>
                        <a:t>CFTC Net Speculative Positions (futures)</a:t>
                      </a:r>
                      <a:endParaRPr lang="fr-FR" sz="1200" b="0" i="0" u="none" strike="noStrike" dirty="0">
                        <a:solidFill>
                          <a:schemeClr val="tx1"/>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7"/>
                  </a:ext>
                </a:extLst>
              </a:tr>
            </a:tbl>
          </a:graphicData>
        </a:graphic>
      </p:graphicFrame>
      <p:sp>
        <p:nvSpPr>
          <p:cNvPr id="10" name="文本框 9"/>
          <p:cNvSpPr txBox="1"/>
          <p:nvPr/>
        </p:nvSpPr>
        <p:spPr>
          <a:xfrm>
            <a:off x="5584855" y="4102930"/>
            <a:ext cx="2947947" cy="598805"/>
          </a:xfrm>
          <a:prstGeom prst="rect">
            <a:avLst/>
          </a:prstGeom>
          <a:noFill/>
        </p:spPr>
        <p:txBody>
          <a:bodyPr wrap="square" rtlCol="0">
            <a:spAutoFit/>
          </a:bodyPr>
          <a:lstStyle/>
          <a:p>
            <a:r>
              <a:rPr lang="en-US" altLang="zh-CN" sz="1100" dirty="0">
                <a:solidFill>
                  <a:schemeClr val="bg1"/>
                </a:solidFill>
                <a:latin typeface="+mn-lt"/>
                <a:ea typeface="Cardo" panose="02020600000000000000"/>
                <a:cs typeface="+mn-lt"/>
                <a:sym typeface="Cardo" panose="02020600000000000000"/>
              </a:rPr>
              <a:t>Net_Position= </a:t>
            </a:r>
          </a:p>
          <a:p>
            <a:r>
              <a:rPr lang="en-US" altLang="zh-CN" sz="1100" dirty="0">
                <a:solidFill>
                  <a:schemeClr val="bg1"/>
                </a:solidFill>
                <a:latin typeface="+mn-lt"/>
                <a:ea typeface="Cardo" panose="02020600000000000000"/>
                <a:cs typeface="+mn-lt"/>
                <a:sym typeface="Cardo" panose="02020600000000000000"/>
              </a:rPr>
              <a:t>Noncommercial Positions-Long (All) - Noncommercial Positions-Short (All)</a:t>
            </a:r>
          </a:p>
        </p:txBody>
      </p:sp>
      <p:sp>
        <p:nvSpPr>
          <p:cNvPr id="11" name="矩形 10"/>
          <p:cNvSpPr/>
          <p:nvPr/>
        </p:nvSpPr>
        <p:spPr>
          <a:xfrm>
            <a:off x="5486401" y="3616831"/>
            <a:ext cx="3319796" cy="357554"/>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920979" cy="321883"/>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1800" dirty="0"/>
              <a:t>Gold Future Price Forecasting Model – </a:t>
            </a:r>
            <a:r>
              <a:rPr lang="en-US" altLang="zh-CN" sz="1800" dirty="0"/>
              <a:t>Morgan Stanley (2024Oct)</a:t>
            </a:r>
            <a:endParaRPr lang="en-GB" sz="1800" dirty="0"/>
          </a:p>
        </p:txBody>
      </p:sp>
      <p:graphicFrame>
        <p:nvGraphicFramePr>
          <p:cNvPr id="4" name="表格 3"/>
          <p:cNvGraphicFramePr>
            <a:graphicFrameLocks noGrp="1"/>
          </p:cNvGraphicFramePr>
          <p:nvPr/>
        </p:nvGraphicFramePr>
        <p:xfrm>
          <a:off x="547413" y="1456857"/>
          <a:ext cx="7332735" cy="2141913"/>
        </p:xfrm>
        <a:graphic>
          <a:graphicData uri="http://schemas.openxmlformats.org/drawingml/2006/table">
            <a:tbl>
              <a:tblPr>
                <a:tableStyleId>{5C22544A-7EE6-4342-B048-85BDC9FD1C3A}</a:tableStyleId>
              </a:tblPr>
              <a:tblGrid>
                <a:gridCol w="1925610">
                  <a:extLst>
                    <a:ext uri="{9D8B030D-6E8A-4147-A177-3AD203B41FA5}">
                      <a16:colId xmlns:a16="http://schemas.microsoft.com/office/drawing/2014/main" val="20000"/>
                    </a:ext>
                  </a:extLst>
                </a:gridCol>
                <a:gridCol w="1025060">
                  <a:extLst>
                    <a:ext uri="{9D8B030D-6E8A-4147-A177-3AD203B41FA5}">
                      <a16:colId xmlns:a16="http://schemas.microsoft.com/office/drawing/2014/main" val="20001"/>
                    </a:ext>
                  </a:extLst>
                </a:gridCol>
                <a:gridCol w="905015">
                  <a:extLst>
                    <a:ext uri="{9D8B030D-6E8A-4147-A177-3AD203B41FA5}">
                      <a16:colId xmlns:a16="http://schemas.microsoft.com/office/drawing/2014/main" val="20002"/>
                    </a:ext>
                  </a:extLst>
                </a:gridCol>
                <a:gridCol w="885279">
                  <a:extLst>
                    <a:ext uri="{9D8B030D-6E8A-4147-A177-3AD203B41FA5}">
                      <a16:colId xmlns:a16="http://schemas.microsoft.com/office/drawing/2014/main" val="20003"/>
                    </a:ext>
                  </a:extLst>
                </a:gridCol>
                <a:gridCol w="937697">
                  <a:extLst>
                    <a:ext uri="{9D8B030D-6E8A-4147-A177-3AD203B41FA5}">
                      <a16:colId xmlns:a16="http://schemas.microsoft.com/office/drawing/2014/main" val="20004"/>
                    </a:ext>
                  </a:extLst>
                </a:gridCol>
                <a:gridCol w="821213">
                  <a:extLst>
                    <a:ext uri="{9D8B030D-6E8A-4147-A177-3AD203B41FA5}">
                      <a16:colId xmlns:a16="http://schemas.microsoft.com/office/drawing/2014/main" val="20005"/>
                    </a:ext>
                  </a:extLst>
                </a:gridCol>
                <a:gridCol w="832861">
                  <a:extLst>
                    <a:ext uri="{9D8B030D-6E8A-4147-A177-3AD203B41FA5}">
                      <a16:colId xmlns:a16="http://schemas.microsoft.com/office/drawing/2014/main" val="20006"/>
                    </a:ext>
                  </a:extLst>
                </a:gridCol>
              </a:tblGrid>
              <a:tr h="281801">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Factor</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Unit</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1"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2003–2024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2004–2009</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2009–2014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2014–2019</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2019–2024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1684">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US 10-yr TIPS only</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1"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-73.4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56.2</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-55.9</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-52</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100.7</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1684">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ETF Holdings</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Moz</a:t>
                      </a:r>
                    </a:p>
                    <a:p>
                      <a:pPr marR="0" algn="ctr" rtl="0" fontAlgn="ctr">
                        <a:lnSpc>
                          <a:spcPct val="100000"/>
                        </a:lnSpc>
                        <a:spcBef>
                          <a:spcPts val="0"/>
                        </a:spcBef>
                        <a:spcAft>
                          <a:spcPts val="0"/>
                        </a:spcAft>
                        <a:buClr>
                          <a:srgbClr val="000000"/>
                        </a:buClr>
                        <a:buFont typeface="Arial" panose="020B0604020202020204"/>
                      </a:pPr>
                      <a:r>
                        <a:rPr lang="en-US"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 (million oz)</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1"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4.8</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6.4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-3.3</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11.2</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41684">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CB Reserves</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Moz</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1"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-1.3</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1</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-1.3</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-1.6</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15.4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41684">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DXY</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Index</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1"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-11.4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-10</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-1.2</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-3.7</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-0.7</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41684">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CPI Index</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Index</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1"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12.9</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-5.1</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10.3</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8.7</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1.4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41684">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Global Risk Index</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Index</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1"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0.45</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0.55</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1.53</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1.11</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-0.66</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41684">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CFTC Net Positioning</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Contracts ('000)</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1"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0.56</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0.14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0.39</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0.49</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2.56</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41684">
                <a:tc>
                  <a:txBody>
                    <a:bodyPr/>
                    <a:lstStyle/>
                    <a:p>
                      <a:pPr marR="0" algn="ctr" rtl="0" fontAlgn="ctr">
                        <a:lnSpc>
                          <a:spcPct val="100000"/>
                        </a:lnSpc>
                        <a:spcBef>
                          <a:spcPts val="0"/>
                        </a:spcBef>
                        <a:spcAft>
                          <a:spcPts val="0"/>
                        </a:spcAft>
                        <a:buClr>
                          <a:srgbClr val="000000"/>
                        </a:buClr>
                        <a:buFont typeface="Arial" panose="020B0604020202020204"/>
                      </a:pPr>
                      <a:r>
                        <a:rPr lang="en-US"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R-Squared</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1"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0.94</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0.6</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0.62</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a:solidFill>
                            <a:schemeClr val="tx1"/>
                          </a:solidFill>
                          <a:effectLst/>
                          <a:latin typeface="Cardo" panose="02020600000000000000" charset="-79"/>
                          <a:ea typeface="Cardo" panose="02020600000000000000" charset="-79"/>
                          <a:cs typeface="Cardo" panose="02020600000000000000" charset="-79"/>
                          <a:sym typeface="Arial" panose="020B0604020202020204"/>
                        </a:rPr>
                        <a:t>0.92</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fontAlgn="ctr">
                        <a:lnSpc>
                          <a:spcPct val="100000"/>
                        </a:lnSpc>
                        <a:spcBef>
                          <a:spcPts val="0"/>
                        </a:spcBef>
                        <a:spcAft>
                          <a:spcPts val="0"/>
                        </a:spcAft>
                        <a:buClr>
                          <a:srgbClr val="000000"/>
                        </a:buClr>
                        <a:buFont typeface="Arial" panose="020B0604020202020204"/>
                      </a:pPr>
                      <a:r>
                        <a:rPr lang="en-US" altLang="zh-CN" sz="1200" b="0" i="0" u="none" strike="noStrike" cap="none" dirty="0">
                          <a:solidFill>
                            <a:schemeClr val="tx1"/>
                          </a:solidFill>
                          <a:effectLst/>
                          <a:latin typeface="Cardo" panose="02020600000000000000" charset="-79"/>
                          <a:ea typeface="Cardo" panose="02020600000000000000" charset="-79"/>
                          <a:cs typeface="Cardo" panose="02020600000000000000" charset="-79"/>
                          <a:sym typeface="Arial" panose="020B0604020202020204"/>
                        </a:rPr>
                        <a:t>0.89</a:t>
                      </a:r>
                    </a:p>
                  </a:txBody>
                  <a:tcPr marL="3914" marR="3914" marT="39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Google Shape;261;p44"/>
          <p:cNvSpPr txBox="1"/>
          <p:nvPr/>
        </p:nvSpPr>
        <p:spPr>
          <a:xfrm>
            <a:off x="547413" y="810132"/>
            <a:ext cx="7402625" cy="5699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panose="020B0606030504020204"/>
              <a:buChar char="●"/>
              <a:defRPr sz="1400" b="0" i="0" u="none" strike="noStrike" cap="none">
                <a:solidFill>
                  <a:schemeClr val="lt2"/>
                </a:solidFill>
                <a:latin typeface="Cardo" panose="02020600000000000000"/>
                <a:ea typeface="Cardo" panose="02020600000000000000"/>
                <a:cs typeface="Cardo" panose="02020600000000000000"/>
                <a:sym typeface="Cardo" panose="02020600000000000000"/>
              </a:defRPr>
            </a:lvl1pPr>
            <a:lvl2pPr marL="914400" marR="0" lvl="1"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266700" algn="l" rtl="0">
              <a:lnSpc>
                <a:spcPct val="100000"/>
              </a:lnSpc>
              <a:spcBef>
                <a:spcPts val="0"/>
              </a:spcBef>
              <a:spcAft>
                <a:spcPts val="0"/>
              </a:spcAft>
              <a:buClr>
                <a:srgbClr val="999999"/>
              </a:buClr>
              <a:buSzPts val="6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buClr>
                <a:srgbClr val="273D40"/>
              </a:buClr>
              <a:buSzPts val="600"/>
              <a:buFont typeface="Arial" panose="020B0604020202020204"/>
              <a:buNone/>
            </a:pPr>
            <a:r>
              <a:rPr lang="en-US" altLang="en-GB" dirty="0">
                <a:latin typeface="+mn-lt"/>
                <a:cs typeface="+mn-lt"/>
              </a:rPr>
              <a:t>Below are the changes in the regression coefficients of key gold price drivers across different 5-year periods.</a:t>
            </a:r>
          </a:p>
        </p:txBody>
      </p:sp>
      <p:sp>
        <p:nvSpPr>
          <p:cNvPr id="11" name="矩形 10"/>
          <p:cNvSpPr/>
          <p:nvPr/>
        </p:nvSpPr>
        <p:spPr>
          <a:xfrm>
            <a:off x="200660" y="3046730"/>
            <a:ext cx="8197850" cy="191135"/>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6" name="文本框 5"/>
          <p:cNvSpPr txBox="1"/>
          <p:nvPr/>
        </p:nvSpPr>
        <p:spPr>
          <a:xfrm>
            <a:off x="471698" y="3745376"/>
            <a:ext cx="7996694" cy="1168400"/>
          </a:xfrm>
          <a:prstGeom prst="rect">
            <a:avLst/>
          </a:prstGeom>
          <a:noFill/>
        </p:spPr>
        <p:txBody>
          <a:bodyPr wrap="square" rtlCol="0">
            <a:spAutoFit/>
          </a:bodyPr>
          <a:lstStyle/>
          <a:p>
            <a:r>
              <a:rPr lang="en-US" altLang="zh-CN" b="1" dirty="0">
                <a:solidFill>
                  <a:schemeClr val="bg1"/>
                </a:solidFill>
                <a:latin typeface="+mn-lt"/>
                <a:ea typeface="Cardo" panose="02020600000000000000" charset="-79"/>
                <a:cs typeface="+mn-lt"/>
              </a:rPr>
              <a:t>Notably, the predictive power of CFTC Net Positioning has significantly increased in recent years, with its regression coefficient rising from 0.14 (2004–2009) to 2.56 (2019–2024).</a:t>
            </a:r>
          </a:p>
          <a:p>
            <a:r>
              <a:rPr lang="en-US" altLang="zh-CN" dirty="0">
                <a:solidFill>
                  <a:schemeClr val="tx2"/>
                </a:solidFill>
                <a:latin typeface="+mn-lt"/>
                <a:ea typeface="Cardo" panose="02020600000000000000" charset="-79"/>
                <a:cs typeface="+mn-lt"/>
              </a:rPr>
              <a:t>This indicates that speculative positioning has become a more prominent short- to medium-term driver of gold futures prices, potentially reflecting a stronger role of market sentiment and momentum.</a:t>
            </a:r>
            <a:endParaRPr lang="zh-CN" altLang="en-US" dirty="0">
              <a:solidFill>
                <a:schemeClr val="tx2"/>
              </a:solidFill>
              <a:latin typeface="+mn-lt"/>
              <a:cs typeface="+mn-lt"/>
            </a:endParaRPr>
          </a:p>
        </p:txBody>
      </p:sp>
      <p:cxnSp>
        <p:nvCxnSpPr>
          <p:cNvPr id="14" name="直接箭头连接符 13"/>
          <p:cNvCxnSpPr/>
          <p:nvPr/>
        </p:nvCxnSpPr>
        <p:spPr>
          <a:xfrm flipV="1">
            <a:off x="7729463" y="3064218"/>
            <a:ext cx="5080" cy="1231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
        <p:cNvGrpSpPr/>
        <p:nvPr/>
      </p:nvGrpSpPr>
      <p:grpSpPr>
        <a:xfrm>
          <a:off x="0" y="0"/>
          <a:ext cx="0" cy="0"/>
          <a:chOff x="0" y="0"/>
          <a:chExt cx="0" cy="0"/>
        </a:xfrm>
      </p:grpSpPr>
      <p:sp>
        <p:nvSpPr>
          <p:cNvPr id="274" name="Google Shape;274;p45"/>
          <p:cNvSpPr txBox="1">
            <a:spLocks noGrp="1"/>
          </p:cNvSpPr>
          <p:nvPr>
            <p:ph type="subTitle" idx="1"/>
          </p:nvPr>
        </p:nvSpPr>
        <p:spPr>
          <a:xfrm>
            <a:off x="471900" y="388582"/>
            <a:ext cx="5585643" cy="4235176"/>
          </a:xfrm>
          <a:prstGeom prst="rect">
            <a:avLst/>
          </a:prstGeom>
        </p:spPr>
        <p:txBody>
          <a:bodyPr spcFirstLastPara="1" wrap="square" lIns="91425" tIns="91425" rIns="91425" bIns="91425" anchor="t" anchorCtr="0">
            <a:noAutofit/>
          </a:bodyPr>
          <a:lstStyle/>
          <a:p>
            <a:pPr marL="127000" indent="0"/>
            <a:r>
              <a:rPr lang="en-US" altLang="zh-CN" b="1" dirty="0">
                <a:solidFill>
                  <a:schemeClr val="bg1"/>
                </a:solidFill>
                <a:latin typeface="+mn-lt"/>
                <a:cs typeface="+mn-lt"/>
              </a:rPr>
              <a:t>1. Role of </a:t>
            </a:r>
            <a:r>
              <a:rPr lang="en-US" altLang="zh-CN" b="1" dirty="0" err="1">
                <a:solidFill>
                  <a:schemeClr val="bg1"/>
                </a:solidFill>
                <a:latin typeface="+mn-lt"/>
                <a:cs typeface="+mn-lt"/>
              </a:rPr>
              <a:t>CoT</a:t>
            </a:r>
            <a:r>
              <a:rPr lang="en-US" altLang="zh-CN" b="1" dirty="0">
                <a:solidFill>
                  <a:schemeClr val="bg1"/>
                </a:solidFill>
                <a:latin typeface="+mn-lt"/>
                <a:cs typeface="+mn-lt"/>
              </a:rPr>
              <a:t> Data in Fundamental Models</a:t>
            </a:r>
          </a:p>
          <a:p>
            <a:pPr marL="412750" indent="-285750">
              <a:buFont typeface="Arial" panose="020B0604020202020204" pitchFamily="34" charset="0"/>
              <a:buChar char="•"/>
            </a:pPr>
            <a:r>
              <a:rPr lang="en-US" altLang="zh-CN" dirty="0">
                <a:latin typeface="+mn-lt"/>
                <a:cs typeface="+mn-lt"/>
              </a:rPr>
              <a:t>one of many variables used in macro-based gold price models</a:t>
            </a:r>
          </a:p>
          <a:p>
            <a:pPr marL="412750" indent="-285750">
              <a:buFont typeface="Arial" panose="020B0604020202020204" pitchFamily="34" charset="0"/>
              <a:buChar char="•"/>
            </a:pPr>
            <a:r>
              <a:rPr lang="en-US" altLang="zh-CN" b="1" dirty="0">
                <a:solidFill>
                  <a:schemeClr val="bg1"/>
                </a:solidFill>
                <a:latin typeface="+mn-lt"/>
                <a:cs typeface="+mn-lt"/>
              </a:rPr>
              <a:t>not the dominant driver </a:t>
            </a:r>
            <a:r>
              <a:rPr lang="en-US" altLang="zh-CN" dirty="0">
                <a:latin typeface="+mn-lt"/>
                <a:cs typeface="+mn-lt"/>
              </a:rPr>
              <a:t>in frameworks centered on fundamental indicators such as real interest rates, inflation, and institutional demand.</a:t>
            </a:r>
          </a:p>
          <a:p>
            <a:pPr marL="469900" indent="-342900">
              <a:buAutoNum type="arabicPeriod"/>
            </a:pPr>
            <a:endParaRPr lang="en-US" altLang="zh-CN" dirty="0">
              <a:latin typeface="+mn-lt"/>
              <a:cs typeface="+mn-lt"/>
            </a:endParaRPr>
          </a:p>
          <a:p>
            <a:pPr>
              <a:buNone/>
            </a:pPr>
            <a:r>
              <a:rPr lang="en-US" altLang="zh-CN" b="1" dirty="0">
                <a:solidFill>
                  <a:schemeClr val="bg1"/>
                </a:solidFill>
                <a:latin typeface="+mn-lt"/>
                <a:cs typeface="+mn-lt"/>
              </a:rPr>
              <a:t>2. Reframing </a:t>
            </a:r>
            <a:r>
              <a:rPr lang="en-US" altLang="zh-CN" b="1" dirty="0" err="1">
                <a:solidFill>
                  <a:schemeClr val="bg1"/>
                </a:solidFill>
                <a:latin typeface="+mn-lt"/>
                <a:cs typeface="+mn-lt"/>
              </a:rPr>
              <a:t>CoT</a:t>
            </a:r>
            <a:r>
              <a:rPr lang="en-US" altLang="zh-CN" b="1" dirty="0">
                <a:solidFill>
                  <a:schemeClr val="bg1"/>
                </a:solidFill>
                <a:latin typeface="+mn-lt"/>
                <a:cs typeface="+mn-lt"/>
              </a:rPr>
              <a:t> as a Trading Signal</a:t>
            </a:r>
          </a:p>
          <a:p>
            <a:pPr marL="412750" indent="-285750">
              <a:buFont typeface="Arial" panose="020B0604020202020204" pitchFamily="34" charset="0"/>
              <a:buChar char="•"/>
            </a:pPr>
            <a:r>
              <a:rPr lang="en-US" altLang="zh-CN" dirty="0" err="1">
                <a:latin typeface="+mn-lt"/>
                <a:cs typeface="+mn-lt"/>
              </a:rPr>
              <a:t>CoT</a:t>
            </a:r>
            <a:r>
              <a:rPr lang="en-US" altLang="zh-CN" dirty="0">
                <a:latin typeface="+mn-lt"/>
                <a:cs typeface="+mn-lt"/>
              </a:rPr>
              <a:t> data reflects market sentiment and positioning</a:t>
            </a:r>
          </a:p>
          <a:p>
            <a:pPr marL="412750" indent="-285750">
              <a:buFont typeface="Arial" panose="020B0604020202020204" pitchFamily="34" charset="0"/>
              <a:buChar char="•"/>
            </a:pPr>
            <a:r>
              <a:rPr lang="en-US" altLang="zh-CN" dirty="0">
                <a:latin typeface="+mn-lt"/>
                <a:cs typeface="+mn-lt"/>
              </a:rPr>
              <a:t>This approach shifts the focus from structural fundamentals to behavioral and tactical signals.</a:t>
            </a:r>
          </a:p>
          <a:p>
            <a:pPr>
              <a:buNone/>
            </a:pPr>
            <a:endParaRPr lang="en-US" altLang="zh-CN" dirty="0">
              <a:latin typeface="+mn-lt"/>
              <a:cs typeface="+mn-lt"/>
            </a:endParaRPr>
          </a:p>
          <a:p>
            <a:r>
              <a:rPr lang="en-US" altLang="zh-CN" dirty="0">
                <a:solidFill>
                  <a:schemeClr val="bg1"/>
                </a:solidFill>
                <a:latin typeface="+mn-lt"/>
                <a:cs typeface="+mn-lt"/>
              </a:rPr>
              <a:t>3. A Behavioral Finance Perspective</a:t>
            </a:r>
          </a:p>
          <a:p>
            <a:pPr>
              <a:buFont typeface="Arial" panose="020B0604020202020204" pitchFamily="34" charset="0"/>
              <a:buChar char="•"/>
            </a:pPr>
            <a:r>
              <a:rPr lang="en-US" altLang="zh-CN" dirty="0">
                <a:latin typeface="+mn-lt"/>
                <a:cs typeface="+mn-lt"/>
              </a:rPr>
              <a:t>This repositioning of </a:t>
            </a:r>
            <a:r>
              <a:rPr lang="en-US" altLang="zh-CN" dirty="0" err="1">
                <a:latin typeface="+mn-lt"/>
                <a:cs typeface="+mn-lt"/>
              </a:rPr>
              <a:t>CoT</a:t>
            </a:r>
            <a:r>
              <a:rPr lang="en-US" altLang="zh-CN" dirty="0">
                <a:latin typeface="+mn-lt"/>
                <a:cs typeface="+mn-lt"/>
              </a:rPr>
              <a:t> data aligns with the logic of </a:t>
            </a:r>
            <a:r>
              <a:rPr lang="en-US" altLang="zh-CN" b="1" dirty="0">
                <a:latin typeface="+mn-lt"/>
                <a:cs typeface="+mn-lt"/>
              </a:rPr>
              <a:t>behavioral finance </a:t>
            </a:r>
            <a:r>
              <a:rPr lang="en-US" altLang="zh-CN" dirty="0">
                <a:latin typeface="+mn-lt"/>
                <a:cs typeface="+mn-lt"/>
              </a:rPr>
              <a:t>emphasizing speculative behavior, trading dynamics, and positioning trends.</a:t>
            </a:r>
          </a:p>
          <a:p>
            <a:pPr>
              <a:buFont typeface="Arial" panose="020B0604020202020204" pitchFamily="34" charset="0"/>
              <a:buChar char="•"/>
            </a:pPr>
            <a:r>
              <a:rPr lang="en-US" altLang="zh-CN" dirty="0">
                <a:latin typeface="+mn-lt"/>
                <a:cs typeface="+mn-lt"/>
              </a:rPr>
              <a:t>It provides a </a:t>
            </a:r>
            <a:r>
              <a:rPr lang="en-US" altLang="zh-CN" b="1" dirty="0">
                <a:latin typeface="+mn-lt"/>
                <a:cs typeface="+mn-lt"/>
              </a:rPr>
              <a:t>distinct and valuable lens</a:t>
            </a:r>
            <a:r>
              <a:rPr lang="en-US" altLang="zh-CN" dirty="0">
                <a:latin typeface="+mn-lt"/>
                <a:cs typeface="+mn-lt"/>
              </a:rPr>
              <a:t> through which to study gold price movements, particularly under volatile or non-fundamentally driven regimes.</a:t>
            </a:r>
          </a:p>
          <a:p>
            <a:pPr marL="0" lvl="0" indent="0" algn="l" rtl="0">
              <a:lnSpc>
                <a:spcPct val="150000"/>
              </a:lnSpc>
              <a:spcBef>
                <a:spcPts val="0"/>
              </a:spcBef>
              <a:spcAft>
                <a:spcPts val="0"/>
              </a:spcAft>
              <a:buClr>
                <a:schemeClr val="dk1"/>
              </a:buClr>
              <a:buSzPts val="1100"/>
              <a:buFont typeface="Arial" panose="020B0604020202020204"/>
              <a:buNone/>
            </a:pPr>
            <a:endParaRPr lang="en-GB" dirty="0">
              <a:latin typeface="+mn-lt"/>
              <a:cs typeface="+mn-lt"/>
            </a:endParaRPr>
          </a:p>
        </p:txBody>
      </p:sp>
      <p:grpSp>
        <p:nvGrpSpPr>
          <p:cNvPr id="275" name="Google Shape;275;p45"/>
          <p:cNvGrpSpPr/>
          <p:nvPr/>
        </p:nvGrpSpPr>
        <p:grpSpPr>
          <a:xfrm>
            <a:off x="5915341" y="-218100"/>
            <a:ext cx="3654949" cy="6082201"/>
            <a:chOff x="5358125" y="-218100"/>
            <a:chExt cx="3654949" cy="6082201"/>
          </a:xfrm>
        </p:grpSpPr>
        <p:pic>
          <p:nvPicPr>
            <p:cNvPr id="276" name="Google Shape;276;p45"/>
            <p:cNvPicPr preferRelativeResize="0"/>
            <p:nvPr/>
          </p:nvPicPr>
          <p:blipFill>
            <a:blip r:embed="rId3"/>
            <a:stretch>
              <a:fillRect/>
            </a:stretch>
          </p:blipFill>
          <p:spPr>
            <a:xfrm>
              <a:off x="5358125" y="-218100"/>
              <a:ext cx="3571874" cy="3555501"/>
            </a:xfrm>
            <a:prstGeom prst="rect">
              <a:avLst/>
            </a:prstGeom>
            <a:noFill/>
            <a:ln>
              <a:noFill/>
            </a:ln>
          </p:spPr>
        </p:pic>
        <p:pic>
          <p:nvPicPr>
            <p:cNvPr id="277" name="Google Shape;277;p45"/>
            <p:cNvPicPr preferRelativeResize="0"/>
            <p:nvPr/>
          </p:nvPicPr>
          <p:blipFill>
            <a:blip r:embed="rId3"/>
            <a:stretch>
              <a:fillRect/>
            </a:stretch>
          </p:blipFill>
          <p:spPr>
            <a:xfrm flipH="1">
              <a:off x="5441200" y="2308600"/>
              <a:ext cx="3571874" cy="3555501"/>
            </a:xfrm>
            <a:prstGeom prst="rect">
              <a:avLst/>
            </a:prstGeom>
            <a:noFill/>
            <a:ln>
              <a:noFill/>
            </a:ln>
          </p:spPr>
        </p:pic>
      </p:grpSp>
      <p:pic>
        <p:nvPicPr>
          <p:cNvPr id="278" name="Google Shape;278;p45"/>
          <p:cNvPicPr preferRelativeResize="0"/>
          <p:nvPr/>
        </p:nvPicPr>
        <p:blipFill>
          <a:blip r:embed="rId4"/>
          <a:stretch>
            <a:fillRect/>
          </a:stretch>
        </p:blipFill>
        <p:spPr>
          <a:xfrm>
            <a:off x="6626116" y="2308592"/>
            <a:ext cx="1782850" cy="1677633"/>
          </a:xfrm>
          <a:prstGeom prst="rect">
            <a:avLst/>
          </a:prstGeom>
          <a:noFill/>
          <a:ln>
            <a:noFill/>
          </a:ln>
        </p:spPr>
      </p:pic>
      <p:pic>
        <p:nvPicPr>
          <p:cNvPr id="279" name="Google Shape;279;p45"/>
          <p:cNvPicPr preferRelativeResize="0"/>
          <p:nvPr/>
        </p:nvPicPr>
        <p:blipFill>
          <a:blip r:embed="rId5"/>
          <a:stretch>
            <a:fillRect/>
          </a:stretch>
        </p:blipFill>
        <p:spPr>
          <a:xfrm rot="10800000">
            <a:off x="7290632" y="1476424"/>
            <a:ext cx="1344325" cy="1167350"/>
          </a:xfrm>
          <a:prstGeom prst="rect">
            <a:avLst/>
          </a:prstGeom>
          <a:noFill/>
          <a:ln>
            <a:noFill/>
          </a:ln>
        </p:spPr>
      </p:pic>
      <p:pic>
        <p:nvPicPr>
          <p:cNvPr id="280" name="Google Shape;280;p45"/>
          <p:cNvPicPr preferRelativeResize="0"/>
          <p:nvPr/>
        </p:nvPicPr>
        <p:blipFill>
          <a:blip r:embed="rId6"/>
          <a:stretch>
            <a:fillRect/>
          </a:stretch>
        </p:blipFill>
        <p:spPr>
          <a:xfrm>
            <a:off x="6739704" y="1774450"/>
            <a:ext cx="839381" cy="803750"/>
          </a:xfrm>
          <a:prstGeom prst="rect">
            <a:avLst/>
          </a:prstGeom>
          <a:noFill/>
          <a:ln>
            <a:noFill/>
          </a:ln>
        </p:spPr>
      </p:pic>
      <p:pic>
        <p:nvPicPr>
          <p:cNvPr id="281" name="Google Shape;281;p45"/>
          <p:cNvPicPr preferRelativeResize="0"/>
          <p:nvPr/>
        </p:nvPicPr>
        <p:blipFill>
          <a:blip r:embed="rId7"/>
          <a:stretch>
            <a:fillRect/>
          </a:stretch>
        </p:blipFill>
        <p:spPr>
          <a:xfrm rot="-4337103">
            <a:off x="6466403" y="3023474"/>
            <a:ext cx="1385975" cy="1249698"/>
          </a:xfrm>
          <a:prstGeom prst="rect">
            <a:avLst/>
          </a:prstGeom>
          <a:noFill/>
          <a:ln>
            <a:noFill/>
          </a:ln>
        </p:spPr>
      </p:pic>
      <p:pic>
        <p:nvPicPr>
          <p:cNvPr id="282" name="Google Shape;282;p45"/>
          <p:cNvPicPr preferRelativeResize="0"/>
          <p:nvPr/>
        </p:nvPicPr>
        <p:blipFill>
          <a:blip r:embed="rId8"/>
          <a:stretch>
            <a:fillRect/>
          </a:stretch>
        </p:blipFill>
        <p:spPr>
          <a:xfrm>
            <a:off x="7804395" y="3292725"/>
            <a:ext cx="1000659" cy="51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90" name="Google Shape;290;p46"/>
          <p:cNvPicPr preferRelativeResize="0"/>
          <p:nvPr/>
        </p:nvPicPr>
        <p:blipFill>
          <a:blip r:embed="rId3"/>
          <a:srcRect l="51" t="5268" r="-51" b="16732"/>
          <a:stretch>
            <a:fillRect/>
          </a:stretch>
        </p:blipFill>
        <p:spPr>
          <a:xfrm>
            <a:off x="1222829" y="1612307"/>
            <a:ext cx="1252800" cy="1252800"/>
          </a:xfrm>
          <a:prstGeom prst="ellipse">
            <a:avLst/>
          </a:prstGeom>
          <a:noFill/>
          <a:ln>
            <a:noFill/>
          </a:ln>
        </p:spPr>
      </p:pic>
      <p:sp>
        <p:nvSpPr>
          <p:cNvPr id="291" name="Google Shape;291;p46"/>
          <p:cNvSpPr txBox="1">
            <a:spLocks noGrp="1"/>
          </p:cNvSpPr>
          <p:nvPr>
            <p:ph type="title"/>
          </p:nvPr>
        </p:nvSpPr>
        <p:spPr>
          <a:xfrm>
            <a:off x="713225" y="475488"/>
            <a:ext cx="7726800" cy="530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GB" dirty="0"/>
              <a:t>OUR TEAM</a:t>
            </a:r>
          </a:p>
        </p:txBody>
      </p:sp>
      <p:sp>
        <p:nvSpPr>
          <p:cNvPr id="297" name="Google Shape;297;p46"/>
          <p:cNvSpPr txBox="1">
            <a:spLocks noGrp="1"/>
          </p:cNvSpPr>
          <p:nvPr>
            <p:ph type="subTitle" idx="6"/>
          </p:nvPr>
        </p:nvSpPr>
        <p:spPr>
          <a:xfrm>
            <a:off x="993749" y="3274426"/>
            <a:ext cx="2328900" cy="394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dirty="0"/>
              <a:t>Divij Yanduru</a:t>
            </a:r>
          </a:p>
        </p:txBody>
      </p:sp>
      <p:pic>
        <p:nvPicPr>
          <p:cNvPr id="18" name="Google Shape;290;p46"/>
          <p:cNvPicPr preferRelativeResize="0"/>
          <p:nvPr/>
        </p:nvPicPr>
        <p:blipFill>
          <a:blip r:embed="rId4"/>
          <a:srcRect t="2262" b="19736"/>
          <a:stretch>
            <a:fillRect/>
          </a:stretch>
        </p:blipFill>
        <p:spPr>
          <a:xfrm>
            <a:off x="2982707" y="1612307"/>
            <a:ext cx="1252800" cy="1252800"/>
          </a:xfrm>
          <a:prstGeom prst="ellipse">
            <a:avLst/>
          </a:prstGeom>
          <a:noFill/>
          <a:ln>
            <a:noFill/>
          </a:ln>
        </p:spPr>
      </p:pic>
      <p:sp>
        <p:nvSpPr>
          <p:cNvPr id="19" name="Google Shape;297;p46"/>
          <p:cNvSpPr txBox="1"/>
          <p:nvPr/>
        </p:nvSpPr>
        <p:spPr>
          <a:xfrm>
            <a:off x="3231189" y="3289336"/>
            <a:ext cx="1004318" cy="39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Teko"/>
              <a:buNone/>
              <a:defRPr sz="1900" b="0" i="0" u="none" strike="noStrike" cap="none">
                <a:solidFill>
                  <a:schemeClr val="dk2"/>
                </a:solidFill>
                <a:latin typeface="Josefin Sans"/>
                <a:ea typeface="Josefin Sans"/>
                <a:cs typeface="Josefin Sans"/>
                <a:sym typeface="Josefin Sans"/>
              </a:defRPr>
            </a:lvl1pPr>
            <a:lvl2pPr marL="914400" marR="0" lvl="1"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spcAft>
                <a:spcPts val="1200"/>
              </a:spcAft>
            </a:pPr>
            <a:r>
              <a:rPr lang="en-GB" dirty="0"/>
              <a:t>Lu </a:t>
            </a:r>
            <a:r>
              <a:rPr lang="en-GB" dirty="0" err="1"/>
              <a:t>Lu</a:t>
            </a:r>
            <a:endParaRPr lang="en-GB" dirty="0"/>
          </a:p>
        </p:txBody>
      </p:sp>
      <p:pic>
        <p:nvPicPr>
          <p:cNvPr id="20" name="Google Shape;290;p46" descr="C:\Users\linda\Desktop\微信图片_20250427151739.jpg微信图片_20250427151739"/>
          <p:cNvPicPr preferRelativeResize="0"/>
          <p:nvPr/>
        </p:nvPicPr>
        <p:blipFill rotWithShape="1">
          <a:blip r:embed="rId5"/>
          <a:srcRect l="-862" t="21538" r="862" b="11809"/>
          <a:stretch>
            <a:fillRect/>
          </a:stretch>
        </p:blipFill>
        <p:spPr>
          <a:xfrm>
            <a:off x="6501600" y="1612307"/>
            <a:ext cx="1252800" cy="1252800"/>
          </a:xfrm>
          <a:prstGeom prst="ellipse">
            <a:avLst/>
          </a:prstGeom>
          <a:noFill/>
          <a:ln>
            <a:noFill/>
          </a:ln>
        </p:spPr>
      </p:pic>
      <p:sp>
        <p:nvSpPr>
          <p:cNvPr id="21" name="Google Shape;297;p46"/>
          <p:cNvSpPr txBox="1"/>
          <p:nvPr/>
        </p:nvSpPr>
        <p:spPr>
          <a:xfrm>
            <a:off x="6512778" y="3289336"/>
            <a:ext cx="1558927" cy="39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Teko"/>
              <a:buNone/>
              <a:defRPr sz="1900" b="0" i="0" u="none" strike="noStrike" cap="none">
                <a:solidFill>
                  <a:schemeClr val="dk2"/>
                </a:solidFill>
                <a:latin typeface="Josefin Sans"/>
                <a:ea typeface="Josefin Sans"/>
                <a:cs typeface="Josefin Sans"/>
                <a:sym typeface="Josefin Sans"/>
              </a:defRPr>
            </a:lvl1pPr>
            <a:lvl2pPr marL="914400" marR="0" lvl="1"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spcAft>
                <a:spcPts val="1200"/>
              </a:spcAft>
            </a:pPr>
            <a:r>
              <a:rPr lang="en-GB" dirty="0"/>
              <a:t>Meiyi Guo</a:t>
            </a:r>
          </a:p>
        </p:txBody>
      </p:sp>
      <p:pic>
        <p:nvPicPr>
          <p:cNvPr id="22" name="Google Shape;290;p46" descr="C:\Users\linda\Desktop\vc145.jpgvc145"/>
          <p:cNvPicPr preferRelativeResize="0"/>
          <p:nvPr/>
        </p:nvPicPr>
        <p:blipFill rotWithShape="1">
          <a:blip r:embed="rId6"/>
          <a:srcRect l="-51" t="3633" r="51" b="18411"/>
          <a:stretch>
            <a:fillRect/>
          </a:stretch>
        </p:blipFill>
        <p:spPr>
          <a:xfrm>
            <a:off x="4742243" y="1612307"/>
            <a:ext cx="1252800" cy="1252800"/>
          </a:xfrm>
          <a:prstGeom prst="ellipse">
            <a:avLst/>
          </a:prstGeom>
          <a:noFill/>
          <a:ln>
            <a:noFill/>
          </a:ln>
        </p:spPr>
      </p:pic>
      <p:sp>
        <p:nvSpPr>
          <p:cNvPr id="23" name="Google Shape;297;p46"/>
          <p:cNvSpPr txBox="1"/>
          <p:nvPr/>
        </p:nvSpPr>
        <p:spPr>
          <a:xfrm>
            <a:off x="4286747" y="3289336"/>
            <a:ext cx="2164470" cy="39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2"/>
              </a:buClr>
              <a:buSzPts val="1600"/>
              <a:buFont typeface="Teko"/>
              <a:buNone/>
              <a:defRPr sz="1900" b="0" i="0" u="none" strike="noStrike" cap="none">
                <a:solidFill>
                  <a:schemeClr val="dk2"/>
                </a:solidFill>
                <a:latin typeface="Josefin Sans"/>
                <a:ea typeface="Josefin Sans"/>
                <a:cs typeface="Josefin Sans"/>
                <a:sym typeface="Josefin Sans"/>
              </a:defRPr>
            </a:lvl1pPr>
            <a:lvl2pPr marL="914400" marR="0" lvl="1"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330200" algn="l" rtl="0">
              <a:lnSpc>
                <a:spcPct val="100000"/>
              </a:lnSpc>
              <a:spcBef>
                <a:spcPts val="0"/>
              </a:spcBef>
              <a:spcAft>
                <a:spcPts val="0"/>
              </a:spcAft>
              <a:buClr>
                <a:schemeClr val="lt2"/>
              </a:buClr>
              <a:buSzPts val="1600"/>
              <a:buFont typeface="Cardo" panose="02020600000000000000"/>
              <a:buNone/>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spcAft>
                <a:spcPts val="1200"/>
              </a:spcAft>
            </a:pPr>
            <a:r>
              <a:rPr lang="en-GB" dirty="0"/>
              <a:t>Vaibhav Chhabra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4" y="359704"/>
            <a:ext cx="6087110"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Data Source and Preprocessing</a:t>
            </a:r>
            <a:endParaRPr lang="en-GB" sz="2000" dirty="0"/>
          </a:p>
        </p:txBody>
      </p:sp>
      <p:graphicFrame>
        <p:nvGraphicFramePr>
          <p:cNvPr id="7" name="表格 6"/>
          <p:cNvGraphicFramePr>
            <a:graphicFrameLocks noGrp="1"/>
          </p:cNvGraphicFramePr>
          <p:nvPr/>
        </p:nvGraphicFramePr>
        <p:xfrm>
          <a:off x="547414" y="889929"/>
          <a:ext cx="7718424" cy="914400"/>
        </p:xfrm>
        <a:graphic>
          <a:graphicData uri="http://schemas.openxmlformats.org/drawingml/2006/table">
            <a:tbl>
              <a:tblPr/>
              <a:tblGrid>
                <a:gridCol w="2098020">
                  <a:extLst>
                    <a:ext uri="{9D8B030D-6E8A-4147-A177-3AD203B41FA5}">
                      <a16:colId xmlns:a16="http://schemas.microsoft.com/office/drawing/2014/main" val="20000"/>
                    </a:ext>
                  </a:extLst>
                </a:gridCol>
                <a:gridCol w="3715385">
                  <a:extLst>
                    <a:ext uri="{9D8B030D-6E8A-4147-A177-3AD203B41FA5}">
                      <a16:colId xmlns:a16="http://schemas.microsoft.com/office/drawing/2014/main" val="20001"/>
                    </a:ext>
                  </a:extLst>
                </a:gridCol>
                <a:gridCol w="1905019">
                  <a:extLst>
                    <a:ext uri="{9D8B030D-6E8A-4147-A177-3AD203B41FA5}">
                      <a16:colId xmlns:a16="http://schemas.microsoft.com/office/drawing/2014/main" val="20002"/>
                    </a:ext>
                  </a:extLst>
                </a:gridCol>
              </a:tblGrid>
              <a:tr h="0">
                <a:tc>
                  <a:txBody>
                    <a:bodyPr/>
                    <a:lstStyle/>
                    <a:p>
                      <a:r>
                        <a:rPr lang="en-US" dirty="0">
                          <a:solidFill>
                            <a:schemeClr val="tx2"/>
                          </a:solidFill>
                          <a:latin typeface="+mn-lt"/>
                          <a:ea typeface="Cardo" panose="02020600000000000000" charset="-79"/>
                          <a:cs typeface="+mn-lt"/>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dirty="0">
                          <a:solidFill>
                            <a:schemeClr val="tx2"/>
                          </a:solidFill>
                          <a:latin typeface="+mn-lt"/>
                          <a:ea typeface="Cardo" panose="02020600000000000000" charset="-79"/>
                          <a:cs typeface="+mn-lt"/>
                        </a:rPr>
                        <a:t>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a:solidFill>
                            <a:schemeClr val="tx2"/>
                          </a:solidFill>
                          <a:latin typeface="+mn-lt"/>
                          <a:ea typeface="Cardo" panose="02020600000000000000" charset="-79"/>
                          <a:cs typeface="+mn-lt"/>
                        </a:rPr>
                        <a:t>Frequency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extLst>
                  <a:ext uri="{0D108BD9-81ED-4DB2-BD59-A6C34878D82A}">
                    <a16:rowId xmlns:a16="http://schemas.microsoft.com/office/drawing/2014/main" val="10000"/>
                  </a:ext>
                </a:extLst>
              </a:tr>
              <a:tr h="0">
                <a:tc>
                  <a:txBody>
                    <a:bodyPr/>
                    <a:lstStyle/>
                    <a:p>
                      <a:r>
                        <a:rPr lang="en-US" b="1" dirty="0" err="1">
                          <a:solidFill>
                            <a:schemeClr val="tx2"/>
                          </a:solidFill>
                          <a:latin typeface="+mn-lt"/>
                          <a:ea typeface="Cardo" panose="02020600000000000000" charset="-79"/>
                          <a:cs typeface="+mn-lt"/>
                        </a:rPr>
                        <a:t>CoT</a:t>
                      </a:r>
                      <a:r>
                        <a:rPr lang="en-US" b="1" dirty="0">
                          <a:solidFill>
                            <a:schemeClr val="tx2"/>
                          </a:solidFill>
                          <a:latin typeface="+mn-lt"/>
                          <a:ea typeface="Cardo" panose="02020600000000000000" charset="-79"/>
                          <a:cs typeface="+mn-lt"/>
                        </a:rPr>
                        <a:t> Report (Legacy)</a:t>
                      </a:r>
                      <a:endParaRPr lang="en-US" dirty="0">
                        <a:solidFill>
                          <a:schemeClr val="tx2"/>
                        </a:solidFill>
                        <a:latin typeface="+mn-lt"/>
                        <a:ea typeface="Cardo" panose="02020600000000000000" charset="-79"/>
                        <a:cs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dirty="0">
                          <a:solidFill>
                            <a:schemeClr val="tx2"/>
                          </a:solidFill>
                          <a:latin typeface="+mn-lt"/>
                          <a:ea typeface="Cardo" panose="02020600000000000000" charset="-79"/>
                          <a:cs typeface="+mn-lt"/>
                        </a:rPr>
                        <a:t>CFTC Commitment of Traders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dirty="0">
                          <a:solidFill>
                            <a:schemeClr val="tx2"/>
                          </a:solidFill>
                          <a:latin typeface="+mn-lt"/>
                          <a:ea typeface="Cardo" panose="02020600000000000000" charset="-79"/>
                          <a:cs typeface="+mn-lt"/>
                        </a:rPr>
                        <a:t>Weekly (Tuesday)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extLst>
                  <a:ext uri="{0D108BD9-81ED-4DB2-BD59-A6C34878D82A}">
                    <a16:rowId xmlns:a16="http://schemas.microsoft.com/office/drawing/2014/main" val="10001"/>
                  </a:ext>
                </a:extLst>
              </a:tr>
              <a:tr h="0">
                <a:tc>
                  <a:txBody>
                    <a:bodyPr/>
                    <a:lstStyle/>
                    <a:p>
                      <a:r>
                        <a:rPr lang="en-US" b="1" dirty="0">
                          <a:solidFill>
                            <a:schemeClr val="tx2"/>
                          </a:solidFill>
                          <a:latin typeface="+mn-lt"/>
                          <a:ea typeface="Cardo" panose="02020600000000000000" charset="-79"/>
                          <a:cs typeface="+mn-lt"/>
                        </a:rPr>
                        <a:t>Price Data (CS04)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dirty="0">
                          <a:solidFill>
                            <a:schemeClr val="tx2"/>
                          </a:solidFill>
                          <a:latin typeface="+mn-lt"/>
                          <a:ea typeface="Cardo" panose="02020600000000000000" charset="-79"/>
                          <a:cs typeface="+mn-lt"/>
                        </a:rPr>
                        <a:t>Market-based gold price return series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dirty="0">
                          <a:solidFill>
                            <a:srgbClr val="FFFFFF"/>
                          </a:solidFill>
                          <a:latin typeface="+mn-lt"/>
                          <a:ea typeface="Cardo" panose="02020600000000000000" charset="-79"/>
                          <a:cs typeface="+mn-lt"/>
                        </a:rPr>
                        <a:t>Weekly (Tuesday)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471578" y="1949569"/>
            <a:ext cx="7545238" cy="737235"/>
          </a:xfrm>
          <a:prstGeom prst="rect">
            <a:avLst/>
          </a:prstGeom>
          <a:noFill/>
        </p:spPr>
        <p:txBody>
          <a:bodyPr wrap="square" rtlCol="0">
            <a:spAutoFit/>
          </a:bodyPr>
          <a:lstStyle/>
          <a:p>
            <a:r>
              <a:rPr lang="en-US" altLang="zh-CN" dirty="0">
                <a:solidFill>
                  <a:schemeClr val="tx2"/>
                </a:solidFill>
                <a:latin typeface="+mn-lt"/>
                <a:ea typeface="Cardo" panose="02020600000000000000" charset="-79"/>
                <a:cs typeface="+mn-lt"/>
              </a:rPr>
              <a:t>Time Span: 1995-01-10 to 2025-04-15</a:t>
            </a:r>
          </a:p>
          <a:p>
            <a:r>
              <a:rPr lang="en-US" altLang="zh-CN" dirty="0">
                <a:solidFill>
                  <a:schemeClr val="tx2"/>
                </a:solidFill>
                <a:latin typeface="+mn-lt"/>
                <a:ea typeface="Cardo" panose="02020600000000000000" charset="-79"/>
                <a:cs typeface="+mn-lt"/>
              </a:rPr>
              <a:t>After we merged the data, </a:t>
            </a:r>
            <a:r>
              <a:rPr lang="en-US" altLang="zh-CN" b="1" dirty="0">
                <a:solidFill>
                  <a:schemeClr val="tx2"/>
                </a:solidFill>
                <a:latin typeface="+mn-lt"/>
                <a:ea typeface="Cardo" panose="02020600000000000000" charset="-79"/>
                <a:cs typeface="+mn-lt"/>
              </a:rPr>
              <a:t>CS04 had missing values</a:t>
            </a:r>
            <a:r>
              <a:rPr lang="en-US" altLang="zh-CN" dirty="0">
                <a:solidFill>
                  <a:schemeClr val="tx2"/>
                </a:solidFill>
                <a:latin typeface="+mn-lt"/>
                <a:ea typeface="Cardo" panose="02020600000000000000" charset="-79"/>
                <a:cs typeface="+mn-lt"/>
              </a:rPr>
              <a:t> on certain dates. To </a:t>
            </a:r>
            <a:r>
              <a:rPr lang="en-US" altLang="zh-CN" b="1" dirty="0">
                <a:solidFill>
                  <a:schemeClr val="tx2"/>
                </a:solidFill>
                <a:latin typeface="+mn-lt"/>
                <a:ea typeface="Cardo" panose="02020600000000000000" charset="-79"/>
                <a:cs typeface="+mn-lt"/>
              </a:rPr>
              <a:t>prevent forward-looking bias</a:t>
            </a:r>
            <a:r>
              <a:rPr lang="en-US" altLang="zh-CN" dirty="0">
                <a:solidFill>
                  <a:schemeClr val="tx2"/>
                </a:solidFill>
                <a:latin typeface="+mn-lt"/>
                <a:ea typeface="Cardo" panose="02020600000000000000" charset="-79"/>
                <a:cs typeface="+mn-lt"/>
              </a:rPr>
              <a:t>, we filled missing CS04 values using the </a:t>
            </a:r>
            <a:r>
              <a:rPr lang="en-US" altLang="zh-CN" b="1" dirty="0">
                <a:solidFill>
                  <a:schemeClr val="tx2"/>
                </a:solidFill>
                <a:latin typeface="+mn-lt"/>
                <a:ea typeface="Cardo" panose="02020600000000000000" charset="-79"/>
                <a:cs typeface="+mn-lt"/>
              </a:rPr>
              <a:t>previous available value</a:t>
            </a:r>
            <a:r>
              <a:rPr lang="en-US" altLang="zh-CN" dirty="0">
                <a:solidFill>
                  <a:schemeClr val="tx2"/>
                </a:solidFill>
                <a:latin typeface="+mn-lt"/>
                <a:ea typeface="Cardo" panose="02020600000000000000" charset="-79"/>
                <a:cs typeface="+mn-lt"/>
              </a:rPr>
              <a:t> </a:t>
            </a:r>
            <a:endParaRPr lang="zh-CN" altLang="en-US" dirty="0">
              <a:solidFill>
                <a:schemeClr val="tx2"/>
              </a:solidFill>
              <a:latin typeface="+mn-lt"/>
              <a:cs typeface="+mn-lt"/>
            </a:endParaRPr>
          </a:p>
        </p:txBody>
      </p:sp>
      <p:pic>
        <p:nvPicPr>
          <p:cNvPr id="10" name="图片 9"/>
          <p:cNvPicPr>
            <a:picLocks noChangeAspect="1"/>
          </p:cNvPicPr>
          <p:nvPr/>
        </p:nvPicPr>
        <p:blipFill>
          <a:blip r:embed="rId3"/>
          <a:stretch>
            <a:fillRect/>
          </a:stretch>
        </p:blipFill>
        <p:spPr>
          <a:xfrm>
            <a:off x="4039006" y="3200965"/>
            <a:ext cx="2595518" cy="1516246"/>
          </a:xfrm>
          <a:prstGeom prst="rect">
            <a:avLst/>
          </a:prstGeom>
        </p:spPr>
      </p:pic>
      <p:pic>
        <p:nvPicPr>
          <p:cNvPr id="12" name="图片 11"/>
          <p:cNvPicPr>
            <a:picLocks noChangeAspect="1"/>
          </p:cNvPicPr>
          <p:nvPr/>
        </p:nvPicPr>
        <p:blipFill>
          <a:blip r:embed="rId4"/>
          <a:stretch>
            <a:fillRect/>
          </a:stretch>
        </p:blipFill>
        <p:spPr>
          <a:xfrm>
            <a:off x="6634524" y="3202537"/>
            <a:ext cx="1571034" cy="1514674"/>
          </a:xfrm>
          <a:prstGeom prst="rect">
            <a:avLst/>
          </a:prstGeom>
        </p:spPr>
      </p:pic>
      <p:pic>
        <p:nvPicPr>
          <p:cNvPr id="14" name="图片 13"/>
          <p:cNvPicPr>
            <a:picLocks noChangeAspect="1"/>
          </p:cNvPicPr>
          <p:nvPr/>
        </p:nvPicPr>
        <p:blipFill>
          <a:blip r:embed="rId5"/>
          <a:stretch>
            <a:fillRect/>
          </a:stretch>
        </p:blipFill>
        <p:spPr>
          <a:xfrm>
            <a:off x="603850" y="3204109"/>
            <a:ext cx="2847535" cy="1513102"/>
          </a:xfrm>
          <a:prstGeom prst="rect">
            <a:avLst/>
          </a:prstGeom>
        </p:spPr>
      </p:pic>
      <p:sp>
        <p:nvSpPr>
          <p:cNvPr id="15" name="文本框 14"/>
          <p:cNvSpPr txBox="1"/>
          <p:nvPr/>
        </p:nvSpPr>
        <p:spPr>
          <a:xfrm>
            <a:off x="1411324" y="2775444"/>
            <a:ext cx="1761707" cy="369332"/>
          </a:xfrm>
          <a:prstGeom prst="rect">
            <a:avLst/>
          </a:prstGeom>
          <a:noFill/>
        </p:spPr>
        <p:txBody>
          <a:bodyPr wrap="square" rtlCol="0">
            <a:spAutoFit/>
          </a:bodyPr>
          <a:lstStyle/>
          <a:p>
            <a:r>
              <a:rPr lang="en-US" altLang="zh-CN" sz="1800" b="1" dirty="0">
                <a:solidFill>
                  <a:schemeClr val="bg1"/>
                </a:solidFill>
                <a:latin typeface="Cardo" panose="02020600000000000000"/>
                <a:cs typeface="Cardo" panose="02020600000000000000"/>
                <a:sym typeface="Cardo" panose="02020600000000000000"/>
              </a:rPr>
              <a:t>Before</a:t>
            </a:r>
            <a:endParaRPr lang="zh-CN" altLang="en-US" sz="1800" b="1" dirty="0">
              <a:solidFill>
                <a:schemeClr val="bg1"/>
              </a:solidFill>
              <a:latin typeface="Cardo" panose="02020600000000000000"/>
              <a:cs typeface="Cardo" panose="02020600000000000000"/>
              <a:sym typeface="Cardo" panose="02020600000000000000"/>
            </a:endParaRPr>
          </a:p>
        </p:txBody>
      </p:sp>
      <p:sp>
        <p:nvSpPr>
          <p:cNvPr id="16" name="文本框 15"/>
          <p:cNvSpPr txBox="1"/>
          <p:nvPr/>
        </p:nvSpPr>
        <p:spPr>
          <a:xfrm>
            <a:off x="5970971" y="2759147"/>
            <a:ext cx="1188954" cy="369332"/>
          </a:xfrm>
          <a:prstGeom prst="rect">
            <a:avLst/>
          </a:prstGeom>
          <a:noFill/>
        </p:spPr>
        <p:txBody>
          <a:bodyPr wrap="square" rtlCol="0">
            <a:spAutoFit/>
          </a:bodyPr>
          <a:lstStyle/>
          <a:p>
            <a:r>
              <a:rPr lang="en-US" altLang="zh-CN" sz="1800" b="1" dirty="0">
                <a:solidFill>
                  <a:schemeClr val="bg1"/>
                </a:solidFill>
                <a:latin typeface="Cardo" panose="02020600000000000000"/>
                <a:cs typeface="Cardo" panose="02020600000000000000"/>
                <a:sym typeface="Cardo" panose="02020600000000000000"/>
              </a:rPr>
              <a:t>After</a:t>
            </a:r>
            <a:r>
              <a:rPr lang="zh-CN" altLang="en-US" sz="1800" b="1" dirty="0">
                <a:solidFill>
                  <a:schemeClr val="bg1"/>
                </a:solidFill>
                <a:latin typeface="Cardo" panose="02020600000000000000"/>
                <a:cs typeface="Cardo" panose="02020600000000000000"/>
                <a:sym typeface="Cardo" panose="02020600000000000000"/>
              </a:rPr>
              <a:t>👍</a:t>
            </a:r>
          </a:p>
        </p:txBody>
      </p:sp>
      <p:sp>
        <p:nvSpPr>
          <p:cNvPr id="17" name="矩形 16"/>
          <p:cNvSpPr/>
          <p:nvPr/>
        </p:nvSpPr>
        <p:spPr>
          <a:xfrm>
            <a:off x="391064" y="4387969"/>
            <a:ext cx="3191774" cy="1437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Constructing </a:t>
            </a:r>
            <a:r>
              <a:rPr lang="en-US" sz="2000" dirty="0" err="1"/>
              <a:t>CoT</a:t>
            </a:r>
            <a:r>
              <a:rPr lang="en-US" sz="2000" dirty="0"/>
              <a:t>-Based Predictors</a:t>
            </a:r>
            <a:endParaRPr lang="en-GB" sz="2000" dirty="0"/>
          </a:p>
        </p:txBody>
      </p:sp>
      <p:sp>
        <p:nvSpPr>
          <p:cNvPr id="261" name="Google Shape;261;p44"/>
          <p:cNvSpPr txBox="1">
            <a:spLocks noGrp="1"/>
          </p:cNvSpPr>
          <p:nvPr>
            <p:ph type="body" idx="1"/>
          </p:nvPr>
        </p:nvSpPr>
        <p:spPr>
          <a:xfrm>
            <a:off x="547414" y="707744"/>
            <a:ext cx="3391982" cy="39066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zh-CN" dirty="0">
                <a:latin typeface="+mn-lt"/>
                <a:cs typeface="+mn-lt"/>
              </a:rPr>
              <a:t>1.Base Variables (From Raw </a:t>
            </a:r>
            <a:r>
              <a:rPr lang="en-US" altLang="zh-CN" dirty="0" err="1">
                <a:latin typeface="+mn-lt"/>
                <a:cs typeface="+mn-lt"/>
              </a:rPr>
              <a:t>CoT</a:t>
            </a:r>
            <a:r>
              <a:rPr lang="en-US" altLang="zh-CN" dirty="0">
                <a:latin typeface="+mn-lt"/>
                <a:cs typeface="+mn-lt"/>
              </a:rPr>
              <a:t> Data)</a:t>
            </a:r>
          </a:p>
          <a:p>
            <a:pPr marL="0" lvl="0" indent="0" rtl="0">
              <a:spcBef>
                <a:spcPts val="0"/>
              </a:spcBef>
              <a:spcAft>
                <a:spcPts val="0"/>
              </a:spcAft>
              <a:buClr>
                <a:srgbClr val="273D40"/>
              </a:buClr>
              <a:buSzPts val="600"/>
              <a:buNone/>
            </a:pPr>
            <a:endParaRPr lang="en-US" altLang="zh-CN" dirty="0"/>
          </a:p>
          <a:p>
            <a:pPr marL="0" lvl="0" indent="0" rtl="0">
              <a:spcBef>
                <a:spcPts val="0"/>
              </a:spcBef>
              <a:spcAft>
                <a:spcPts val="0"/>
              </a:spcAft>
              <a:buClr>
                <a:srgbClr val="273D40"/>
              </a:buClr>
              <a:buSzPts val="600"/>
              <a:buNone/>
            </a:pPr>
            <a:endParaRPr lang="en-US" altLang="zh-CN" dirty="0"/>
          </a:p>
          <a:p>
            <a:pPr marL="342900" lvl="0" indent="-342900" rtl="0">
              <a:spcBef>
                <a:spcPts val="0"/>
              </a:spcBef>
              <a:spcAft>
                <a:spcPts val="0"/>
              </a:spcAft>
              <a:buClr>
                <a:srgbClr val="273D40"/>
              </a:buClr>
              <a:buSzPts val="600"/>
              <a:buFont typeface="Arial" panose="020B0604020202020204"/>
              <a:buAutoNum type="arabicPeriod"/>
            </a:pPr>
            <a:endParaRPr lang="en-US" altLang="en-GB" dirty="0"/>
          </a:p>
        </p:txBody>
      </p:sp>
      <p:graphicFrame>
        <p:nvGraphicFramePr>
          <p:cNvPr id="12" name="表格 11"/>
          <p:cNvGraphicFramePr>
            <a:graphicFrameLocks noGrp="1"/>
          </p:cNvGraphicFramePr>
          <p:nvPr/>
        </p:nvGraphicFramePr>
        <p:xfrm>
          <a:off x="758795" y="1139941"/>
          <a:ext cx="2559499" cy="1463040"/>
        </p:xfrm>
        <a:graphic>
          <a:graphicData uri="http://schemas.openxmlformats.org/drawingml/2006/table">
            <a:tbl>
              <a:tblPr/>
              <a:tblGrid>
                <a:gridCol w="2559499">
                  <a:extLst>
                    <a:ext uri="{9D8B030D-6E8A-4147-A177-3AD203B41FA5}">
                      <a16:colId xmlns:a16="http://schemas.microsoft.com/office/drawing/2014/main" val="20000"/>
                    </a:ext>
                  </a:extLst>
                </a:gridCol>
              </a:tblGrid>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Open Interest (All)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0"/>
                  </a:ext>
                </a:extLst>
              </a:tr>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Noncommercial Positions - Long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1"/>
                  </a:ext>
                </a:extLst>
              </a:tr>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Noncommercial Positions - 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2"/>
                  </a:ext>
                </a:extLst>
              </a:tr>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Noncommercial Positions - Spread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3"/>
                  </a:ext>
                </a:extLst>
              </a:tr>
              <a:tr h="0">
                <a:tc>
                  <a:txBody>
                    <a:bodyPr/>
                    <a:lstStyle/>
                    <a:p>
                      <a:r>
                        <a:rPr lang="en-US" sz="1000">
                          <a:solidFill>
                            <a:schemeClr val="tx2"/>
                          </a:solidFill>
                          <a:latin typeface="Cardo" panose="02020600000000000000" charset="-79"/>
                          <a:ea typeface="Cardo" panose="02020600000000000000" charset="-79"/>
                          <a:cs typeface="Cardo" panose="02020600000000000000" charset="-79"/>
                        </a:rPr>
                        <a:t>Commercial Positions - Long/Short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4"/>
                  </a:ext>
                </a:extLst>
              </a:tr>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CS04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5"/>
                  </a:ext>
                </a:extLst>
              </a:tr>
            </a:tbl>
          </a:graphicData>
        </a:graphic>
      </p:graphicFrame>
      <p:sp>
        <p:nvSpPr>
          <p:cNvPr id="13" name="Google Shape;261;p44"/>
          <p:cNvSpPr txBox="1"/>
          <p:nvPr/>
        </p:nvSpPr>
        <p:spPr>
          <a:xfrm>
            <a:off x="547414" y="2642086"/>
            <a:ext cx="7570470" cy="390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panose="020B0606030504020204"/>
              <a:buChar char="●"/>
              <a:defRPr sz="1400" b="0" i="0" u="none" strike="noStrike" cap="none">
                <a:solidFill>
                  <a:schemeClr val="lt2"/>
                </a:solidFill>
                <a:latin typeface="Cardo" panose="02020600000000000000"/>
                <a:ea typeface="Cardo" panose="02020600000000000000"/>
                <a:cs typeface="Cardo" panose="02020600000000000000"/>
                <a:sym typeface="Cardo" panose="02020600000000000000"/>
              </a:defRPr>
            </a:lvl1pPr>
            <a:lvl2pPr marL="914400" marR="0" lvl="1"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266700" algn="l" rtl="0">
              <a:lnSpc>
                <a:spcPct val="100000"/>
              </a:lnSpc>
              <a:spcBef>
                <a:spcPts val="0"/>
              </a:spcBef>
              <a:spcAft>
                <a:spcPts val="0"/>
              </a:spcAft>
              <a:buClr>
                <a:srgbClr val="999999"/>
              </a:buClr>
              <a:buSzPts val="6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buClr>
                <a:srgbClr val="273D40"/>
              </a:buClr>
              <a:buSzPts val="600"/>
              <a:buFont typeface="Open Sans" panose="020B0606030504020204"/>
              <a:buNone/>
            </a:pPr>
            <a:r>
              <a:rPr lang="en-US" altLang="zh-CN" dirty="0">
                <a:latin typeface="+mn-lt"/>
                <a:cs typeface="+mn-lt"/>
              </a:rPr>
              <a:t>2. Constructed Positioning &amp; Ratio Features</a:t>
            </a:r>
          </a:p>
          <a:p>
            <a:pPr marL="342900" indent="-342900">
              <a:buClr>
                <a:srgbClr val="273D40"/>
              </a:buClr>
              <a:buSzPts val="600"/>
              <a:buFont typeface="Arial" panose="020B0604020202020204"/>
              <a:buAutoNum type="arabicPeriod"/>
            </a:pPr>
            <a:endParaRPr lang="en-US" altLang="en-GB" dirty="0">
              <a:latin typeface="+mn-lt"/>
              <a:cs typeface="+mn-lt"/>
            </a:endParaRPr>
          </a:p>
        </p:txBody>
      </p:sp>
      <p:graphicFrame>
        <p:nvGraphicFramePr>
          <p:cNvPr id="14" name="表格 13"/>
          <p:cNvGraphicFramePr>
            <a:graphicFrameLocks noGrp="1"/>
          </p:cNvGraphicFramePr>
          <p:nvPr/>
        </p:nvGraphicFramePr>
        <p:xfrm>
          <a:off x="758795" y="3032746"/>
          <a:ext cx="6539152" cy="1672452"/>
        </p:xfrm>
        <a:graphic>
          <a:graphicData uri="http://schemas.openxmlformats.org/drawingml/2006/table">
            <a:tbl>
              <a:tblPr/>
              <a:tblGrid>
                <a:gridCol w="2346510">
                  <a:extLst>
                    <a:ext uri="{9D8B030D-6E8A-4147-A177-3AD203B41FA5}">
                      <a16:colId xmlns:a16="http://schemas.microsoft.com/office/drawing/2014/main" val="20000"/>
                    </a:ext>
                  </a:extLst>
                </a:gridCol>
                <a:gridCol w="4192642">
                  <a:extLst>
                    <a:ext uri="{9D8B030D-6E8A-4147-A177-3AD203B41FA5}">
                      <a16:colId xmlns:a16="http://schemas.microsoft.com/office/drawing/2014/main" val="20001"/>
                    </a:ext>
                  </a:extLst>
                </a:gridCol>
              </a:tblGrid>
              <a:tr h="193012">
                <a:tc>
                  <a:txBody>
                    <a:bodyPr/>
                    <a:lstStyle/>
                    <a:p>
                      <a:r>
                        <a:rPr lang="en-US" sz="1000" b="1" dirty="0">
                          <a:solidFill>
                            <a:schemeClr val="tx2"/>
                          </a:solidFill>
                          <a:latin typeface="Cardo" panose="02020600000000000000" charset="-79"/>
                          <a:ea typeface="Cardo" panose="02020600000000000000" charset="-79"/>
                          <a:cs typeface="Cardo" panose="02020600000000000000" charset="-79"/>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b="1" dirty="0">
                          <a:solidFill>
                            <a:schemeClr val="tx2"/>
                          </a:solidFill>
                          <a:latin typeface="Cardo" panose="02020600000000000000" charset="-79"/>
                          <a:ea typeface="Cardo" panose="02020600000000000000" charset="-79"/>
                          <a:cs typeface="Cardo" panose="02020600000000000000" charset="-79"/>
                        </a:rPr>
                        <a:t>Variables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0"/>
                  </a:ext>
                </a:extLst>
              </a:tr>
              <a:tr h="313644">
                <a:tc>
                  <a:txBody>
                    <a:bodyPr/>
                    <a:lstStyle/>
                    <a:p>
                      <a:r>
                        <a:rPr lang="en-US" sz="1000" b="1">
                          <a:solidFill>
                            <a:schemeClr val="tx2"/>
                          </a:solidFill>
                          <a:latin typeface="Cardo" panose="02020600000000000000" charset="-79"/>
                          <a:ea typeface="Cardo" panose="02020600000000000000" charset="-79"/>
                          <a:cs typeface="Cardo" panose="02020600000000000000" charset="-79"/>
                        </a:rPr>
                        <a:t>Net Positioning</a:t>
                      </a:r>
                      <a:endParaRPr lang="en-US" sz="100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Net_Position, Net_Change, </a:t>
                      </a:r>
                      <a:r>
                        <a:rPr lang="en-US" sz="1000" dirty="0" err="1">
                          <a:solidFill>
                            <a:schemeClr val="tx2"/>
                          </a:solidFill>
                          <a:latin typeface="Cardo" panose="02020600000000000000" charset="-79"/>
                          <a:ea typeface="Cardo" panose="02020600000000000000" charset="-79"/>
                          <a:cs typeface="Cardo" panose="02020600000000000000" charset="-79"/>
                        </a:rPr>
                        <a:t>Net_Change_Ratio</a:t>
                      </a:r>
                      <a:r>
                        <a:rPr lang="en-US" sz="1000" dirty="0">
                          <a:solidFill>
                            <a:schemeClr val="tx2"/>
                          </a:solidFill>
                          <a:latin typeface="Cardo" panose="02020600000000000000" charset="-79"/>
                          <a:ea typeface="Cardo" panose="02020600000000000000" charset="-79"/>
                          <a:cs typeface="Cardo" panose="02020600000000000000" charset="-79"/>
                        </a:rPr>
                        <a:t>, Net_Position_Lag1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1"/>
                  </a:ext>
                </a:extLst>
              </a:tr>
              <a:tr h="313644">
                <a:tc>
                  <a:txBody>
                    <a:bodyPr/>
                    <a:lstStyle/>
                    <a:p>
                      <a:r>
                        <a:rPr lang="en-US" sz="1000" b="1" dirty="0">
                          <a:solidFill>
                            <a:schemeClr val="tx2"/>
                          </a:solidFill>
                          <a:latin typeface="Cardo" panose="02020600000000000000" charset="-79"/>
                          <a:ea typeface="Cardo" panose="02020600000000000000" charset="-79"/>
                          <a:cs typeface="Cardo" panose="02020600000000000000" charset="-79"/>
                        </a:rPr>
                        <a:t>Ratios</a:t>
                      </a:r>
                      <a:endParaRPr lang="en-US" sz="1000" dirty="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a:solidFill>
                            <a:schemeClr val="tx2"/>
                          </a:solidFill>
                          <a:latin typeface="Cardo" panose="02020600000000000000" charset="-79"/>
                          <a:ea typeface="Cardo" panose="02020600000000000000" charset="-79"/>
                          <a:cs typeface="Cardo" panose="02020600000000000000" charset="-79"/>
                        </a:rPr>
                        <a:t>Long_Ratio, Short_Ratio, Net_Ratio, Net_Ratio_Lag1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2"/>
                  </a:ext>
                </a:extLst>
              </a:tr>
              <a:tr h="313644">
                <a:tc>
                  <a:txBody>
                    <a:bodyPr/>
                    <a:lstStyle/>
                    <a:p>
                      <a:r>
                        <a:rPr lang="en-US" sz="1000" b="1">
                          <a:solidFill>
                            <a:schemeClr val="tx2"/>
                          </a:solidFill>
                          <a:latin typeface="Cardo" panose="02020600000000000000" charset="-79"/>
                          <a:ea typeface="Cardo" panose="02020600000000000000" charset="-79"/>
                          <a:cs typeface="Cardo" panose="02020600000000000000" charset="-79"/>
                        </a:rPr>
                        <a:t>Commercial Behavior</a:t>
                      </a:r>
                      <a:endParaRPr lang="en-US" sz="100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fr-FR" sz="1000" dirty="0">
                          <a:solidFill>
                            <a:schemeClr val="tx2"/>
                          </a:solidFill>
                          <a:latin typeface="Cardo" panose="02020600000000000000" charset="-79"/>
                          <a:ea typeface="Cardo" panose="02020600000000000000" charset="-79"/>
                          <a:cs typeface="Cardo" panose="02020600000000000000" charset="-79"/>
                        </a:rPr>
                        <a:t>Comm_Net_Position, Comm_Net_Change, Comm_Zscore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3"/>
                  </a:ext>
                </a:extLst>
              </a:tr>
              <a:tr h="193012">
                <a:tc>
                  <a:txBody>
                    <a:bodyPr/>
                    <a:lstStyle/>
                    <a:p>
                      <a:r>
                        <a:rPr lang="en-US" sz="1000" b="1">
                          <a:solidFill>
                            <a:schemeClr val="tx2"/>
                          </a:solidFill>
                          <a:latin typeface="Cardo" panose="02020600000000000000" charset="-79"/>
                          <a:ea typeface="Cardo" panose="02020600000000000000" charset="-79"/>
                          <a:cs typeface="Cardo" panose="02020600000000000000" charset="-79"/>
                        </a:rPr>
                        <a:t>Spread Activity</a:t>
                      </a:r>
                      <a:endParaRPr lang="en-US" sz="100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dirty="0" err="1">
                          <a:solidFill>
                            <a:schemeClr val="tx2"/>
                          </a:solidFill>
                          <a:latin typeface="Cardo" panose="02020600000000000000" charset="-79"/>
                          <a:ea typeface="Cardo" panose="02020600000000000000" charset="-79"/>
                          <a:cs typeface="Cardo" panose="02020600000000000000" charset="-79"/>
                        </a:rPr>
                        <a:t>Spread_Ratio</a:t>
                      </a:r>
                      <a:r>
                        <a:rPr lang="en-US" sz="1000" dirty="0">
                          <a:solidFill>
                            <a:schemeClr val="tx2"/>
                          </a:solidFill>
                          <a:latin typeface="Cardo" panose="02020600000000000000" charset="-79"/>
                          <a:ea typeface="Cardo" panose="02020600000000000000" charset="-79"/>
                          <a:cs typeface="Cardo" panose="02020600000000000000" charset="-79"/>
                        </a:rPr>
                        <a:t>, </a:t>
                      </a:r>
                      <a:r>
                        <a:rPr lang="en-US" sz="1000" dirty="0" err="1">
                          <a:solidFill>
                            <a:schemeClr val="tx2"/>
                          </a:solidFill>
                          <a:latin typeface="Cardo" panose="02020600000000000000" charset="-79"/>
                          <a:ea typeface="Cardo" panose="02020600000000000000" charset="-79"/>
                          <a:cs typeface="Cardo" panose="02020600000000000000" charset="-79"/>
                        </a:rPr>
                        <a:t>Spread_Change</a:t>
                      </a:r>
                      <a:r>
                        <a:rPr lang="en-US" sz="1000" dirty="0">
                          <a:solidFill>
                            <a:schemeClr val="tx2"/>
                          </a:solidFill>
                          <a:latin typeface="Cardo" panose="02020600000000000000" charset="-79"/>
                          <a:ea typeface="Cardo" panose="02020600000000000000" charset="-79"/>
                          <a:cs typeface="Cardo" panose="02020600000000000000" charset="-79"/>
                        </a:rPr>
                        <a:t>, Spread_Std_4w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4"/>
                  </a:ext>
                </a:extLst>
              </a:tr>
              <a:tr h="193012">
                <a:tc>
                  <a:txBody>
                    <a:bodyPr/>
                    <a:lstStyle/>
                    <a:p>
                      <a:r>
                        <a:rPr lang="en-US" sz="1000" b="1" dirty="0">
                          <a:solidFill>
                            <a:schemeClr val="tx2"/>
                          </a:solidFill>
                          <a:latin typeface="Cardo" panose="02020600000000000000" charset="-79"/>
                          <a:ea typeface="Cardo" panose="02020600000000000000" charset="-79"/>
                          <a:cs typeface="Cardo" panose="02020600000000000000" charset="-79"/>
                        </a:rPr>
                        <a:t>Open Interest Dynamics</a:t>
                      </a:r>
                      <a:endParaRPr lang="en-US" sz="1000" dirty="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fr-FR" sz="1000" dirty="0">
                          <a:solidFill>
                            <a:schemeClr val="tx2"/>
                          </a:solidFill>
                          <a:latin typeface="Cardo" panose="02020600000000000000" charset="-79"/>
                          <a:ea typeface="Cardo" panose="02020600000000000000" charset="-79"/>
                          <a:cs typeface="Cardo" panose="02020600000000000000" charset="-79"/>
                        </a:rPr>
                        <a:t>OI_Change, OI_Change_Pct, OI_Std_4w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5"/>
                  </a:ext>
                </a:extLst>
              </a:tr>
            </a:tbl>
          </a:graphicData>
        </a:graphic>
      </p:graphicFrame>
      <p:graphicFrame>
        <p:nvGraphicFramePr>
          <p:cNvPr id="15" name="表格 14"/>
          <p:cNvGraphicFramePr>
            <a:graphicFrameLocks noGrp="1"/>
          </p:cNvGraphicFramePr>
          <p:nvPr/>
        </p:nvGraphicFramePr>
        <p:xfrm>
          <a:off x="4107826" y="1098404"/>
          <a:ext cx="4277379" cy="1645920"/>
        </p:xfrm>
        <a:graphic>
          <a:graphicData uri="http://schemas.openxmlformats.org/drawingml/2006/table">
            <a:tbl>
              <a:tblPr/>
              <a:tblGrid>
                <a:gridCol w="1332310">
                  <a:extLst>
                    <a:ext uri="{9D8B030D-6E8A-4147-A177-3AD203B41FA5}">
                      <a16:colId xmlns:a16="http://schemas.microsoft.com/office/drawing/2014/main" val="20000"/>
                    </a:ext>
                  </a:extLst>
                </a:gridCol>
                <a:gridCol w="2945069">
                  <a:extLst>
                    <a:ext uri="{9D8B030D-6E8A-4147-A177-3AD203B41FA5}">
                      <a16:colId xmlns:a16="http://schemas.microsoft.com/office/drawing/2014/main" val="20001"/>
                    </a:ext>
                  </a:extLst>
                </a:gridCol>
              </a:tblGrid>
              <a:tr h="121524">
                <a:tc>
                  <a:txBody>
                    <a:bodyPr/>
                    <a:lstStyle/>
                    <a:p>
                      <a:r>
                        <a:rPr lang="en-US" sz="900" b="1">
                          <a:solidFill>
                            <a:schemeClr val="tx2"/>
                          </a:solidFill>
                        </a:rPr>
                        <a:t>Feature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b="1" dirty="0">
                          <a:solidFill>
                            <a:schemeClr val="tx2"/>
                          </a:solidFill>
                        </a:rPr>
                        <a:t>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0"/>
                  </a:ext>
                </a:extLst>
              </a:tr>
              <a:tr h="121524">
                <a:tc>
                  <a:txBody>
                    <a:bodyPr/>
                    <a:lstStyle/>
                    <a:p>
                      <a:r>
                        <a:rPr lang="en-US" sz="900" dirty="0" err="1">
                          <a:solidFill>
                            <a:schemeClr val="tx2"/>
                          </a:solidFill>
                        </a:rPr>
                        <a:t>NetRatio_OI</a:t>
                      </a:r>
                      <a:endParaRPr lang="en-US" sz="9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Position ratio weighted by market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1"/>
                  </a:ext>
                </a:extLst>
              </a:tr>
              <a:tr h="197476">
                <a:tc>
                  <a:txBody>
                    <a:bodyPr/>
                    <a:lstStyle/>
                    <a:p>
                      <a:r>
                        <a:rPr lang="en-US" sz="900" dirty="0">
                          <a:solidFill>
                            <a:schemeClr val="tx2"/>
                          </a:solidFill>
                        </a:rPr>
                        <a:t>NetChange_NetLag1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Interaction between recent change and lagged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2"/>
                  </a:ext>
                </a:extLst>
              </a:tr>
              <a:tr h="121524">
                <a:tc>
                  <a:txBody>
                    <a:bodyPr/>
                    <a:lstStyle/>
                    <a:p>
                      <a:r>
                        <a:rPr lang="en-US" sz="900">
                          <a:solidFill>
                            <a:schemeClr val="tx2"/>
                          </a:solidFill>
                        </a:rPr>
                        <a:t>LongShort_Interaction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a:solidFill>
                            <a:schemeClr val="tx2"/>
                          </a:solidFill>
                        </a:rPr>
                        <a:t>Balance between long and short ratios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3"/>
                  </a:ext>
                </a:extLst>
              </a:tr>
              <a:tr h="121524">
                <a:tc>
                  <a:txBody>
                    <a:bodyPr/>
                    <a:lstStyle/>
                    <a:p>
                      <a:r>
                        <a:rPr lang="en-US" sz="900">
                          <a:solidFill>
                            <a:schemeClr val="tx2"/>
                          </a:solidFill>
                        </a:rPr>
                        <a:t>Zscore_Net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Net positioning relative to 52-week norm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4"/>
                  </a:ext>
                </a:extLst>
              </a:tr>
              <a:tr h="197476">
                <a:tc>
                  <a:txBody>
                    <a:bodyPr/>
                    <a:lstStyle/>
                    <a:p>
                      <a:r>
                        <a:rPr lang="en-US" sz="900">
                          <a:solidFill>
                            <a:schemeClr val="tx2"/>
                          </a:solidFill>
                        </a:rPr>
                        <a:t>Extreme_Positive / 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High/low sentiment regimes (Z-score &gt; 1.5 or &lt;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5"/>
                  </a:ext>
                </a:extLst>
              </a:tr>
            </a:tbl>
          </a:graphicData>
        </a:graphic>
      </p:graphicFrame>
      <p:sp>
        <p:nvSpPr>
          <p:cNvPr id="16" name="Google Shape;261;p44"/>
          <p:cNvSpPr txBox="1"/>
          <p:nvPr/>
        </p:nvSpPr>
        <p:spPr>
          <a:xfrm>
            <a:off x="4028440" y="694690"/>
            <a:ext cx="4864100" cy="39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panose="020B0606030504020204"/>
              <a:buChar char="●"/>
              <a:defRPr sz="1400" b="0" i="0" u="none" strike="noStrike" cap="none">
                <a:solidFill>
                  <a:schemeClr val="lt2"/>
                </a:solidFill>
                <a:latin typeface="Cardo" panose="02020600000000000000"/>
                <a:ea typeface="Cardo" panose="02020600000000000000"/>
                <a:cs typeface="Cardo" panose="02020600000000000000"/>
                <a:sym typeface="Cardo" panose="02020600000000000000"/>
              </a:defRPr>
            </a:lvl1pPr>
            <a:lvl2pPr marL="914400" marR="0" lvl="1"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266700" algn="l" rtl="0">
              <a:lnSpc>
                <a:spcPct val="100000"/>
              </a:lnSpc>
              <a:spcBef>
                <a:spcPts val="0"/>
              </a:spcBef>
              <a:spcAft>
                <a:spcPts val="0"/>
              </a:spcAft>
              <a:buClr>
                <a:srgbClr val="999999"/>
              </a:buClr>
              <a:buSzPts val="6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buClr>
                <a:srgbClr val="273D40"/>
              </a:buClr>
              <a:buSzPts val="600"/>
              <a:buFont typeface="Open Sans" panose="020B0606030504020204"/>
              <a:buNone/>
            </a:pPr>
            <a:r>
              <a:rPr lang="en-US" altLang="zh-CN" dirty="0">
                <a:latin typeface="+mn-lt"/>
                <a:cs typeface="+mn-lt"/>
              </a:rPr>
              <a:t>3. Interaction and Regime-Based Features</a:t>
            </a:r>
          </a:p>
          <a:p>
            <a:pPr marL="342900" indent="-342900">
              <a:buClr>
                <a:srgbClr val="273D40"/>
              </a:buClr>
              <a:buSzPts val="600"/>
              <a:buFont typeface="Arial" panose="020B0604020202020204"/>
              <a:buAutoNum type="arabicPeriod"/>
            </a:pPr>
            <a:endParaRPr lang="en-US" altLang="en-GB" dirty="0">
              <a:latin typeface="+mn-lt"/>
              <a:cs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Constructing </a:t>
            </a:r>
            <a:r>
              <a:rPr lang="en-US" sz="2000" dirty="0" err="1"/>
              <a:t>CoT</a:t>
            </a:r>
            <a:r>
              <a:rPr lang="en-US" sz="2000" dirty="0"/>
              <a:t>-Based Predictors</a:t>
            </a:r>
            <a:endParaRPr lang="en-GB" sz="2000" dirty="0"/>
          </a:p>
        </p:txBody>
      </p:sp>
      <p:sp>
        <p:nvSpPr>
          <p:cNvPr id="261" name="Google Shape;261;p44"/>
          <p:cNvSpPr txBox="1">
            <a:spLocks noGrp="1"/>
          </p:cNvSpPr>
          <p:nvPr>
            <p:ph type="body" idx="1"/>
          </p:nvPr>
        </p:nvSpPr>
        <p:spPr>
          <a:xfrm>
            <a:off x="547370" y="708025"/>
            <a:ext cx="7830820" cy="390525"/>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zh-CN" dirty="0">
                <a:latin typeface="+mn-lt"/>
                <a:cs typeface="+mn-lt"/>
              </a:rPr>
              <a:t>We create our features inspiring by prior researches on how net positioning and open interest dynamics affect futures pricing behavior.</a:t>
            </a:r>
          </a:p>
          <a:p>
            <a:pPr marL="0" lvl="0" indent="0" rtl="0">
              <a:spcBef>
                <a:spcPts val="0"/>
              </a:spcBef>
              <a:spcAft>
                <a:spcPts val="0"/>
              </a:spcAft>
              <a:buClr>
                <a:srgbClr val="273D40"/>
              </a:buClr>
              <a:buSzPts val="600"/>
              <a:buNone/>
            </a:pPr>
            <a:endParaRPr lang="en-US" altLang="zh-CN" dirty="0">
              <a:latin typeface="+mn-lt"/>
              <a:cs typeface="+mn-lt"/>
            </a:endParaRPr>
          </a:p>
          <a:p>
            <a:pPr marL="342900" lvl="0" indent="-342900" rtl="0">
              <a:spcBef>
                <a:spcPts val="0"/>
              </a:spcBef>
              <a:spcAft>
                <a:spcPts val="0"/>
              </a:spcAft>
              <a:buClr>
                <a:srgbClr val="273D40"/>
              </a:buClr>
              <a:buSzPts val="600"/>
              <a:buFont typeface="Arial" panose="020B0604020202020204"/>
              <a:buAutoNum type="arabicPeriod"/>
            </a:pPr>
            <a:endParaRPr lang="en-US" altLang="en-GB" dirty="0">
              <a:latin typeface="+mn-lt"/>
              <a:cs typeface="+mn-lt"/>
            </a:endParaRPr>
          </a:p>
        </p:txBody>
      </p:sp>
      <p:graphicFrame>
        <p:nvGraphicFramePr>
          <p:cNvPr id="2" name="表格 1"/>
          <p:cNvGraphicFramePr>
            <a:graphicFrameLocks noGrp="1"/>
          </p:cNvGraphicFramePr>
          <p:nvPr/>
        </p:nvGraphicFramePr>
        <p:xfrm>
          <a:off x="547414" y="1377006"/>
          <a:ext cx="7762698" cy="3406790"/>
        </p:xfrm>
        <a:graphic>
          <a:graphicData uri="http://schemas.openxmlformats.org/drawingml/2006/table">
            <a:tbl>
              <a:tblPr>
                <a:tableStyleId>{5C22544A-7EE6-4342-B048-85BDC9FD1C3A}</a:tableStyleId>
              </a:tblPr>
              <a:tblGrid>
                <a:gridCol w="1442047">
                  <a:extLst>
                    <a:ext uri="{9D8B030D-6E8A-4147-A177-3AD203B41FA5}">
                      <a16:colId xmlns:a16="http://schemas.microsoft.com/office/drawing/2014/main" val="20000"/>
                    </a:ext>
                  </a:extLst>
                </a:gridCol>
                <a:gridCol w="2626445">
                  <a:extLst>
                    <a:ext uri="{9D8B030D-6E8A-4147-A177-3AD203B41FA5}">
                      <a16:colId xmlns:a16="http://schemas.microsoft.com/office/drawing/2014/main" val="20001"/>
                    </a:ext>
                  </a:extLst>
                </a:gridCol>
                <a:gridCol w="3694206">
                  <a:extLst>
                    <a:ext uri="{9D8B030D-6E8A-4147-A177-3AD203B41FA5}">
                      <a16:colId xmlns:a16="http://schemas.microsoft.com/office/drawing/2014/main" val="20002"/>
                    </a:ext>
                  </a:extLst>
                </a:gridCol>
              </a:tblGrid>
              <a:tr h="0">
                <a:tc>
                  <a:txBody>
                    <a:bodyPr/>
                    <a:lstStyle/>
                    <a:p>
                      <a:pPr algn="ctr" fontAlgn="ctr"/>
                      <a:r>
                        <a:rPr lang="en-US" sz="900" b="1" u="none" strike="noStrike" dirty="0">
                          <a:solidFill>
                            <a:schemeClr val="tx2"/>
                          </a:solidFill>
                          <a:effectLst/>
                        </a:rPr>
                        <a:t>Feature Name</a:t>
                      </a:r>
                      <a:endParaRPr lang="en-US" sz="900" b="1"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b="1" u="none" strike="noStrike" dirty="0">
                          <a:solidFill>
                            <a:schemeClr val="tx2"/>
                          </a:solidFill>
                          <a:effectLst/>
                        </a:rPr>
                        <a:t>Formula</a:t>
                      </a:r>
                      <a:endParaRPr lang="en-US" sz="900" b="1"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b="1" u="none" strike="noStrike" dirty="0">
                          <a:solidFill>
                            <a:schemeClr val="tx2"/>
                          </a:solidFill>
                          <a:effectLst/>
                        </a:rPr>
                        <a:t>Rationale (Literature Support)</a:t>
                      </a:r>
                      <a:endParaRPr lang="en-US" sz="900" b="1"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0"/>
                  </a:ext>
                </a:extLst>
              </a:tr>
              <a:tr h="298129">
                <a:tc>
                  <a:txBody>
                    <a:bodyPr/>
                    <a:lstStyle/>
                    <a:p>
                      <a:pPr marR="0" algn="ctr" rtl="0" fontAlgn="ctr">
                        <a:lnSpc>
                          <a:spcPct val="100000"/>
                        </a:lnSpc>
                        <a:spcBef>
                          <a:spcPts val="0"/>
                        </a:spcBef>
                        <a:spcAft>
                          <a:spcPts val="0"/>
                        </a:spcAft>
                        <a:buClr>
                          <a:srgbClr val="000000"/>
                        </a:buClr>
                        <a:buFont typeface="Arial" panose="020B0604020202020204"/>
                      </a:pPr>
                      <a:r>
                        <a:rPr lang="en-US" sz="900" b="0" i="0" u="none" strike="noStrike" cap="none" dirty="0">
                          <a:solidFill>
                            <a:schemeClr val="tx2"/>
                          </a:solidFill>
                          <a:effectLst/>
                          <a:latin typeface="+mn-lt"/>
                          <a:ea typeface="+mn-ea"/>
                          <a:cs typeface="+mn-cs"/>
                          <a:sym typeface="Arial" panose="020B0604020202020204"/>
                        </a:rPr>
                        <a:t>Net_Position</a:t>
                      </a: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marR="0" algn="ctr" rtl="0" fontAlgn="ctr">
                        <a:lnSpc>
                          <a:spcPct val="100000"/>
                        </a:lnSpc>
                        <a:spcBef>
                          <a:spcPts val="0"/>
                        </a:spcBef>
                        <a:spcAft>
                          <a:spcPts val="0"/>
                        </a:spcAft>
                        <a:buClr>
                          <a:srgbClr val="000000"/>
                        </a:buClr>
                        <a:buFont typeface="Arial" panose="020B0604020202020204"/>
                      </a:pPr>
                      <a:r>
                        <a:rPr lang="en-US" sz="900" b="0" i="0" u="none" strike="noStrike" cap="none" dirty="0">
                          <a:solidFill>
                            <a:schemeClr val="tx2"/>
                          </a:solidFill>
                          <a:effectLst/>
                          <a:latin typeface="+mn-lt"/>
                          <a:ea typeface="+mn-ea"/>
                          <a:cs typeface="+mn-cs"/>
                          <a:sym typeface="Arial" panose="020B0604020202020204"/>
                        </a:rPr>
                        <a:t>Noncommercial Long - Noncommercial Short</a:t>
                      </a: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marR="0" algn="ctr" rtl="0" fontAlgn="ctr">
                        <a:lnSpc>
                          <a:spcPct val="100000"/>
                        </a:lnSpc>
                        <a:spcBef>
                          <a:spcPts val="0"/>
                        </a:spcBef>
                        <a:spcAft>
                          <a:spcPts val="0"/>
                        </a:spcAft>
                        <a:buClr>
                          <a:srgbClr val="000000"/>
                        </a:buClr>
                        <a:buFont typeface="Arial" panose="020B0604020202020204"/>
                      </a:pPr>
                      <a:r>
                        <a:rPr lang="en-US" sz="900" b="0" i="0" u="none" strike="noStrike" cap="none" dirty="0">
                          <a:solidFill>
                            <a:schemeClr val="tx2"/>
                          </a:solidFill>
                          <a:effectLst/>
                          <a:latin typeface="+mn-lt"/>
                          <a:ea typeface="+mn-ea"/>
                          <a:cs typeface="+mn-cs"/>
                          <a:sym typeface="Arial" panose="020B0604020202020204"/>
                        </a:rPr>
                        <a:t>Measures market sentiment; MM net positions predict returns </a:t>
                      </a:r>
                    </a:p>
                    <a:p>
                      <a:pPr marR="0" algn="ctr" rtl="0" fontAlgn="ctr">
                        <a:lnSpc>
                          <a:spcPct val="100000"/>
                        </a:lnSpc>
                        <a:spcBef>
                          <a:spcPts val="0"/>
                        </a:spcBef>
                        <a:spcAft>
                          <a:spcPts val="0"/>
                        </a:spcAft>
                        <a:buClr>
                          <a:srgbClr val="000000"/>
                        </a:buClr>
                        <a:buFont typeface="Arial" panose="020B0604020202020204"/>
                      </a:pPr>
                      <a:r>
                        <a:rPr lang="en-US" sz="900" b="0" i="0" u="none" strike="noStrike" cap="none" dirty="0">
                          <a:solidFill>
                            <a:schemeClr val="tx2"/>
                          </a:solidFill>
                          <a:effectLst/>
                          <a:latin typeface="+mn-lt"/>
                          <a:ea typeface="+mn-ea"/>
                          <a:cs typeface="+mn-cs"/>
                          <a:sym typeface="Arial" panose="020B0604020202020204"/>
                        </a:rPr>
                        <a:t>(Ho &amp; Lauwers, 2019)</a:t>
                      </a: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1"/>
                  </a:ext>
                </a:extLst>
              </a:tr>
              <a:tr h="170423">
                <a:tc>
                  <a:txBody>
                    <a:bodyPr/>
                    <a:lstStyle/>
                    <a:p>
                      <a:pPr algn="ctr" fontAlgn="ctr"/>
                      <a:r>
                        <a:rPr lang="en-US" sz="900" u="none" strike="noStrike">
                          <a:solidFill>
                            <a:schemeClr val="tx2"/>
                          </a:solidFill>
                          <a:effectLst/>
                        </a:rPr>
                        <a:t>Long_Ratio</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Noncommercial Long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Reflects long position intensity (Laubsch et al., 2024)</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2"/>
                  </a:ext>
                </a:extLst>
              </a:tr>
              <a:tr h="170423">
                <a:tc>
                  <a:txBody>
                    <a:bodyPr/>
                    <a:lstStyle/>
                    <a:p>
                      <a:pPr algn="ctr" fontAlgn="ctr"/>
                      <a:r>
                        <a:rPr lang="en-US" sz="900" u="none" strike="noStrike" dirty="0" err="1">
                          <a:solidFill>
                            <a:schemeClr val="tx2"/>
                          </a:solidFill>
                          <a:effectLst/>
                        </a:rPr>
                        <a:t>Short_Ratio</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Noncommercial Short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Reflects short position pressure (Laubsch et al., 2024)</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3"/>
                  </a:ext>
                </a:extLst>
              </a:tr>
              <a:tr h="170423">
                <a:tc>
                  <a:txBody>
                    <a:bodyPr/>
                    <a:lstStyle/>
                    <a:p>
                      <a:pPr algn="ctr" fontAlgn="ctr"/>
                      <a:r>
                        <a:rPr lang="en-US" sz="900" u="none" strike="noStrike" dirty="0" err="1">
                          <a:solidFill>
                            <a:schemeClr val="tx2"/>
                          </a:solidFill>
                          <a:effectLst/>
                        </a:rPr>
                        <a:t>Net_Ratio</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Net_Position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Removes market size bias; enhances comparability</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4"/>
                  </a:ext>
                </a:extLst>
              </a:tr>
              <a:tr h="218918">
                <a:tc>
                  <a:txBody>
                    <a:bodyPr/>
                    <a:lstStyle/>
                    <a:p>
                      <a:pPr algn="ctr" fontAlgn="ctr"/>
                      <a:r>
                        <a:rPr lang="en-US" sz="900" u="none" strike="noStrike">
                          <a:solidFill>
                            <a:schemeClr val="tx2"/>
                          </a:solidFill>
                          <a:effectLst/>
                        </a:rPr>
                        <a:t>Net_Change</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fr-FR" sz="900" u="none" strike="noStrike" dirty="0">
                          <a:solidFill>
                            <a:schemeClr val="tx2"/>
                          </a:solidFill>
                          <a:effectLst/>
                        </a:rPr>
                        <a:t>Net_Position(t) - Net_Position(t-1)</a:t>
                      </a:r>
                      <a:endParaRPr lang="fr-FR"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Net position change can predict short-term price direction</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5"/>
                  </a:ext>
                </a:extLst>
              </a:tr>
              <a:tr h="149409">
                <a:tc>
                  <a:txBody>
                    <a:bodyPr/>
                    <a:lstStyle/>
                    <a:p>
                      <a:pPr algn="ctr" fontAlgn="ctr"/>
                      <a:r>
                        <a:rPr lang="en-US" sz="900" u="none" strike="noStrike">
                          <a:solidFill>
                            <a:schemeClr val="tx2"/>
                          </a:solidFill>
                          <a:effectLst/>
                        </a:rPr>
                        <a:t>Net_Change_Ratio</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Net_Change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Standardized change magnitude</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6"/>
                  </a:ext>
                </a:extLst>
              </a:tr>
              <a:tr h="170423">
                <a:tc>
                  <a:txBody>
                    <a:bodyPr/>
                    <a:lstStyle/>
                    <a:p>
                      <a:pPr algn="ctr" fontAlgn="ctr"/>
                      <a:r>
                        <a:rPr lang="en-US" sz="900" u="none" strike="noStrike">
                          <a:solidFill>
                            <a:schemeClr val="tx2"/>
                          </a:solidFill>
                          <a:effectLst/>
                        </a:rPr>
                        <a:t>Net_Position_Lag1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Net_Position(t-1)</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Lagged net position for momentum and lag analysis</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7"/>
                  </a:ext>
                </a:extLst>
              </a:tr>
              <a:tr h="149409">
                <a:tc>
                  <a:txBody>
                    <a:bodyPr/>
                    <a:lstStyle/>
                    <a:p>
                      <a:pPr algn="ctr" fontAlgn="ctr"/>
                      <a:r>
                        <a:rPr lang="en-US" sz="900" u="none" strike="noStrike">
                          <a:solidFill>
                            <a:schemeClr val="tx2"/>
                          </a:solidFill>
                          <a:effectLst/>
                        </a:rPr>
                        <a:t>Net_Ratio_Lag1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Net_Ratio(t-1)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Lagged net ratio for momentum modeling</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8"/>
                  </a:ext>
                </a:extLst>
              </a:tr>
              <a:tr h="218918">
                <a:tc>
                  <a:txBody>
                    <a:bodyPr/>
                    <a:lstStyle/>
                    <a:p>
                      <a:pPr algn="ctr" fontAlgn="ctr"/>
                      <a:r>
                        <a:rPr lang="en-US" sz="900" u="none" strike="noStrike">
                          <a:solidFill>
                            <a:schemeClr val="tx2"/>
                          </a:solidFill>
                          <a:effectLst/>
                        </a:rPr>
                        <a:t>NetRatio_OI</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err="1">
                          <a:solidFill>
                            <a:schemeClr val="tx2"/>
                          </a:solidFill>
                          <a:effectLst/>
                        </a:rPr>
                        <a:t>Net_Ratio</a:t>
                      </a:r>
                      <a:r>
                        <a:rPr lang="en-US" sz="900" u="none" strike="noStrike" dirty="0">
                          <a:solidFill>
                            <a:schemeClr val="tx2"/>
                          </a:solidFill>
                          <a:effectLst/>
                        </a:rPr>
                        <a:t>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measures market concentration</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9"/>
                  </a:ext>
                </a:extLst>
              </a:tr>
              <a:tr h="243166">
                <a:tc>
                  <a:txBody>
                    <a:bodyPr/>
                    <a:lstStyle/>
                    <a:p>
                      <a:pPr algn="ctr" fontAlgn="ctr"/>
                      <a:r>
                        <a:rPr lang="en-US" sz="900" u="none" strike="noStrike">
                          <a:solidFill>
                            <a:schemeClr val="tx2"/>
                          </a:solidFill>
                          <a:effectLst/>
                        </a:rPr>
                        <a:t>NetChange_NetLag1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Net_Change × Net_Position_Lag1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captures reversals and accelerations</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0"/>
                  </a:ext>
                </a:extLst>
              </a:tr>
              <a:tr h="194671">
                <a:tc>
                  <a:txBody>
                    <a:bodyPr/>
                    <a:lstStyle/>
                    <a:p>
                      <a:pPr algn="ctr" fontAlgn="ctr"/>
                      <a:r>
                        <a:rPr lang="en-US" sz="900" u="none" strike="noStrike">
                          <a:solidFill>
                            <a:schemeClr val="tx2"/>
                          </a:solidFill>
                          <a:effectLst/>
                        </a:rPr>
                        <a:t>LongShort_Interaction</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err="1">
                          <a:solidFill>
                            <a:schemeClr val="tx2"/>
                          </a:solidFill>
                          <a:effectLst/>
                        </a:rPr>
                        <a:t>Long_Ratio</a:t>
                      </a:r>
                      <a:r>
                        <a:rPr lang="en-US" sz="900" u="none" strike="noStrike" dirty="0">
                          <a:solidFill>
                            <a:schemeClr val="tx2"/>
                          </a:solidFill>
                          <a:effectLst/>
                        </a:rPr>
                        <a:t> × </a:t>
                      </a:r>
                      <a:r>
                        <a:rPr lang="en-US" sz="900" u="none" strike="noStrike" dirty="0" err="1">
                          <a:solidFill>
                            <a:schemeClr val="tx2"/>
                          </a:solidFill>
                          <a:effectLst/>
                        </a:rPr>
                        <a:t>Short_Ratio</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Interaction of long and short ratios; nonlinear conflict signal</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1"/>
                  </a:ext>
                </a:extLst>
              </a:tr>
              <a:tr h="298129">
                <a:tc>
                  <a:txBody>
                    <a:bodyPr/>
                    <a:lstStyle/>
                    <a:p>
                      <a:pPr algn="ctr" fontAlgn="ctr"/>
                      <a:r>
                        <a:rPr lang="en-US" sz="900" u="none" strike="noStrike">
                          <a:solidFill>
                            <a:schemeClr val="tx2"/>
                          </a:solidFill>
                          <a:effectLst/>
                        </a:rPr>
                        <a:t>Zscore_Net</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(Net_Position - mean(Net_Position_52w)) / std(Net_Position_52w)</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Z-score of net position over 52-week mean/std (</a:t>
                      </a:r>
                      <a:r>
                        <a:rPr lang="en-US" sz="900" u="none" strike="noStrike" dirty="0" err="1">
                          <a:solidFill>
                            <a:schemeClr val="tx2"/>
                          </a:solidFill>
                          <a:effectLst/>
                        </a:rPr>
                        <a:t>Kaabar</a:t>
                      </a:r>
                      <a:r>
                        <a:rPr lang="en-US" sz="900" u="none" strike="noStrike" dirty="0">
                          <a:solidFill>
                            <a:schemeClr val="tx2"/>
                          </a:solidFill>
                          <a:effectLst/>
                        </a:rPr>
                        <a:t>, 2018)</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2"/>
                  </a:ext>
                </a:extLst>
              </a:tr>
              <a:tr h="149409">
                <a:tc>
                  <a:txBody>
                    <a:bodyPr/>
                    <a:lstStyle/>
                    <a:p>
                      <a:pPr algn="ctr" fontAlgn="ctr"/>
                      <a:r>
                        <a:rPr lang="en-US" sz="900" u="none" strike="noStrike">
                          <a:solidFill>
                            <a:schemeClr val="tx2"/>
                          </a:solidFill>
                          <a:effectLst/>
                        </a:rPr>
                        <a:t>Extreme_Positive</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Zscore_Net &gt; 1.5</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Flag if Z-score &gt; 1.5; indicates extreme optimism</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3"/>
                  </a:ext>
                </a:extLst>
              </a:tr>
              <a:tr h="149409">
                <a:tc>
                  <a:txBody>
                    <a:bodyPr/>
                    <a:lstStyle/>
                    <a:p>
                      <a:pPr algn="ctr" fontAlgn="ctr"/>
                      <a:r>
                        <a:rPr lang="en-US" sz="900" u="none" strike="noStrike">
                          <a:solidFill>
                            <a:schemeClr val="tx2"/>
                          </a:solidFill>
                          <a:effectLst/>
                        </a:rPr>
                        <a:t>Extreme_Negative</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Zscore_Net &lt; -1.5</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Flag if Z-score &lt; -1.5; indicates extreme pessimism</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4"/>
                  </a:ext>
                </a:extLst>
              </a:tr>
              <a:tr h="149409">
                <a:tc>
                  <a:txBody>
                    <a:bodyPr/>
                    <a:lstStyle/>
                    <a:p>
                      <a:pPr algn="ctr" fontAlgn="ctr"/>
                      <a:r>
                        <a:rPr lang="en-US" sz="900" u="none" strike="noStrike">
                          <a:solidFill>
                            <a:schemeClr val="tx2"/>
                          </a:solidFill>
                          <a:effectLst/>
                        </a:rPr>
                        <a:t>OI_Lag1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Open Interest(t-1)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Lagged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5"/>
                  </a:ext>
                </a:extLst>
              </a:tr>
              <a:tr h="149409">
                <a:tc>
                  <a:txBody>
                    <a:bodyPr/>
                    <a:lstStyle/>
                    <a:p>
                      <a:pPr algn="ctr" fontAlgn="ctr"/>
                      <a:r>
                        <a:rPr lang="en-US" sz="900" u="none" strike="noStrike">
                          <a:solidFill>
                            <a:schemeClr val="tx2"/>
                          </a:solidFill>
                          <a:effectLst/>
                        </a:rPr>
                        <a:t>OI_Change</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nn-NO" sz="900" u="none" strike="noStrike">
                          <a:solidFill>
                            <a:schemeClr val="tx2"/>
                          </a:solidFill>
                          <a:effectLst/>
                        </a:rPr>
                        <a:t>Open Interest(t) - OI_Lag1</a:t>
                      </a:r>
                      <a:endParaRPr lang="nn-NO"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Current OI - previous OI</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6"/>
                  </a:ext>
                </a:extLst>
              </a:tr>
              <a:tr h="218918">
                <a:tc>
                  <a:txBody>
                    <a:bodyPr/>
                    <a:lstStyle/>
                    <a:p>
                      <a:pPr algn="ctr" fontAlgn="ctr"/>
                      <a:r>
                        <a:rPr lang="en-US" sz="900" u="none" strike="noStrike">
                          <a:solidFill>
                            <a:schemeClr val="tx2"/>
                          </a:solidFill>
                          <a:effectLst/>
                        </a:rPr>
                        <a:t>OI_Change_Pct</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OI_Change / OI_Lag1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Change rate of open interest; forecasts return (Hong &amp; Yogo, 2011)</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Feature Selection</a:t>
            </a:r>
            <a:endParaRPr lang="en-GB" sz="2000" dirty="0"/>
          </a:p>
        </p:txBody>
      </p:sp>
      <p:sp>
        <p:nvSpPr>
          <p:cNvPr id="261" name="Google Shape;261;p44"/>
          <p:cNvSpPr txBox="1">
            <a:spLocks noGrp="1"/>
          </p:cNvSpPr>
          <p:nvPr>
            <p:ph type="body" idx="1"/>
          </p:nvPr>
        </p:nvSpPr>
        <p:spPr>
          <a:xfrm>
            <a:off x="547414" y="707744"/>
            <a:ext cx="7369148" cy="39066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zh-CN" dirty="0">
                <a:latin typeface="+mn-lt"/>
                <a:cs typeface="+mn-lt"/>
              </a:rPr>
              <a:t>We create our features inspiring by prior researches on how net positioning and open interest dynamics affect futures pricing behavior.</a:t>
            </a:r>
          </a:p>
          <a:p>
            <a:pPr marL="0" lvl="0" indent="0" rtl="0">
              <a:spcBef>
                <a:spcPts val="0"/>
              </a:spcBef>
              <a:spcAft>
                <a:spcPts val="0"/>
              </a:spcAft>
              <a:buClr>
                <a:srgbClr val="273D40"/>
              </a:buClr>
              <a:buSzPts val="600"/>
              <a:buNone/>
            </a:pPr>
            <a:endParaRPr lang="en-US" altLang="zh-CN" dirty="0"/>
          </a:p>
          <a:p>
            <a:pPr marL="342900" lvl="0" indent="-342900" rtl="0">
              <a:spcBef>
                <a:spcPts val="0"/>
              </a:spcBef>
              <a:spcAft>
                <a:spcPts val="0"/>
              </a:spcAft>
              <a:buClr>
                <a:srgbClr val="273D40"/>
              </a:buClr>
              <a:buSzPts val="600"/>
              <a:buFont typeface="Arial" panose="020B0604020202020204"/>
              <a:buAutoNum type="arabicPeriod"/>
            </a:pPr>
            <a:endParaRPr lang="en-US" altLang="en-GB" dirty="0"/>
          </a:p>
        </p:txBody>
      </p:sp>
      <p:pic>
        <p:nvPicPr>
          <p:cNvPr id="4" name="图片 3"/>
          <p:cNvPicPr>
            <a:picLocks noChangeAspect="1"/>
          </p:cNvPicPr>
          <p:nvPr/>
        </p:nvPicPr>
        <p:blipFill>
          <a:blip r:embed="rId3"/>
          <a:stretch>
            <a:fillRect/>
          </a:stretch>
        </p:blipFill>
        <p:spPr>
          <a:xfrm>
            <a:off x="621390" y="2442744"/>
            <a:ext cx="2494758" cy="2086706"/>
          </a:xfrm>
          <a:prstGeom prst="rect">
            <a:avLst/>
          </a:prstGeom>
        </p:spPr>
      </p:pic>
      <p:pic>
        <p:nvPicPr>
          <p:cNvPr id="6" name="图片 5"/>
          <p:cNvPicPr>
            <a:picLocks noChangeAspect="1"/>
          </p:cNvPicPr>
          <p:nvPr/>
        </p:nvPicPr>
        <p:blipFill>
          <a:blip r:embed="rId4"/>
          <a:stretch>
            <a:fillRect/>
          </a:stretch>
        </p:blipFill>
        <p:spPr>
          <a:xfrm>
            <a:off x="3173130" y="2442744"/>
            <a:ext cx="2022600" cy="1043585"/>
          </a:xfrm>
          <a:prstGeom prst="rect">
            <a:avLst/>
          </a:prstGeom>
        </p:spPr>
      </p:pic>
      <p:pic>
        <p:nvPicPr>
          <p:cNvPr id="8" name="图片 7"/>
          <p:cNvPicPr>
            <a:picLocks noChangeAspect="1"/>
          </p:cNvPicPr>
          <p:nvPr/>
        </p:nvPicPr>
        <p:blipFill>
          <a:blip r:embed="rId5"/>
          <a:stretch>
            <a:fillRect/>
          </a:stretch>
        </p:blipFill>
        <p:spPr>
          <a:xfrm>
            <a:off x="3173130" y="3486097"/>
            <a:ext cx="2022600" cy="1048503"/>
          </a:xfrm>
          <a:prstGeom prst="rect">
            <a:avLst/>
          </a:prstGeom>
        </p:spPr>
      </p:pic>
      <p:graphicFrame>
        <p:nvGraphicFramePr>
          <p:cNvPr id="24" name="表格 23"/>
          <p:cNvGraphicFramePr>
            <a:graphicFrameLocks noGrp="1"/>
          </p:cNvGraphicFramePr>
          <p:nvPr/>
        </p:nvGraphicFramePr>
        <p:xfrm>
          <a:off x="641269" y="1355970"/>
          <a:ext cx="7307138" cy="920648"/>
        </p:xfrm>
        <a:graphic>
          <a:graphicData uri="http://schemas.openxmlformats.org/drawingml/2006/table">
            <a:tbl>
              <a:tblPr>
                <a:tableStyleId>{5C22544A-7EE6-4342-B048-85BDC9FD1C3A}</a:tableStyleId>
              </a:tblPr>
              <a:tblGrid>
                <a:gridCol w="415064">
                  <a:extLst>
                    <a:ext uri="{9D8B030D-6E8A-4147-A177-3AD203B41FA5}">
                      <a16:colId xmlns:a16="http://schemas.microsoft.com/office/drawing/2014/main" val="20000"/>
                    </a:ext>
                  </a:extLst>
                </a:gridCol>
                <a:gridCol w="3287585">
                  <a:extLst>
                    <a:ext uri="{9D8B030D-6E8A-4147-A177-3AD203B41FA5}">
                      <a16:colId xmlns:a16="http://schemas.microsoft.com/office/drawing/2014/main" val="20001"/>
                    </a:ext>
                  </a:extLst>
                </a:gridCol>
                <a:gridCol w="3604489">
                  <a:extLst>
                    <a:ext uri="{9D8B030D-6E8A-4147-A177-3AD203B41FA5}">
                      <a16:colId xmlns:a16="http://schemas.microsoft.com/office/drawing/2014/main" val="20002"/>
                    </a:ext>
                  </a:extLst>
                </a:gridCol>
              </a:tblGrid>
              <a:tr h="143771">
                <a:tc>
                  <a:txBody>
                    <a:bodyPr/>
                    <a:lstStyle/>
                    <a:p>
                      <a:pPr algn="ctr" fontAlgn="ctr"/>
                      <a:r>
                        <a:rPr lang="en-US" sz="1000" u="none" strike="noStrike" dirty="0">
                          <a:solidFill>
                            <a:schemeClr val="tx2"/>
                          </a:solidFill>
                          <a:effectLst/>
                          <a:latin typeface="+mn-lt"/>
                          <a:ea typeface="Cardo" panose="02020600000000000000" charset="-79"/>
                          <a:cs typeface="+mn-lt"/>
                        </a:rPr>
                        <a:t>Step</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a:solidFill>
                            <a:schemeClr val="tx2"/>
                          </a:solidFill>
                          <a:effectLst/>
                          <a:latin typeface="+mn-lt"/>
                          <a:ea typeface="Cardo" panose="02020600000000000000" charset="-79"/>
                          <a:cs typeface="+mn-lt"/>
                        </a:rPr>
                        <a:t>Criterion</a:t>
                      </a:r>
                      <a:endParaRPr lang="en-US" sz="1000" b="1"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Rationale</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0"/>
                  </a:ext>
                </a:extLst>
              </a:tr>
              <a:tr h="254495">
                <a:tc>
                  <a:txBody>
                    <a:bodyPr/>
                    <a:lstStyle/>
                    <a:p>
                      <a:pPr algn="ctr" fontAlgn="ctr"/>
                      <a:r>
                        <a:rPr lang="en-US" altLang="zh-CN" sz="1000" u="none" strike="noStrike">
                          <a:solidFill>
                            <a:schemeClr val="tx2"/>
                          </a:solidFill>
                          <a:effectLst/>
                          <a:latin typeface="+mn-lt"/>
                          <a:ea typeface="Cardo" panose="02020600000000000000" charset="-79"/>
                          <a:cs typeface="+mn-lt"/>
                        </a:rPr>
                        <a:t>1</a:t>
                      </a:r>
                      <a:endParaRPr lang="en-US" altLang="zh-CN" sz="1000" b="0"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Low Variance Removal (variance &lt; 1e-5)</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Eliminates features with no signal across samples</a:t>
                      </a:r>
                      <a:endParaRPr lang="en-US"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1"/>
                  </a:ext>
                </a:extLst>
              </a:tr>
              <a:tr h="254495">
                <a:tc>
                  <a:txBody>
                    <a:bodyPr/>
                    <a:lstStyle/>
                    <a:p>
                      <a:pPr algn="ctr" fontAlgn="ctr"/>
                      <a:r>
                        <a:rPr lang="en-US" altLang="zh-CN" sz="1000" u="none" strike="noStrike">
                          <a:solidFill>
                            <a:schemeClr val="tx2"/>
                          </a:solidFill>
                          <a:effectLst/>
                          <a:latin typeface="+mn-lt"/>
                          <a:ea typeface="Cardo" panose="02020600000000000000" charset="-79"/>
                          <a:cs typeface="+mn-lt"/>
                        </a:rPr>
                        <a:t>2</a:t>
                      </a:r>
                      <a:endParaRPr lang="en-US" altLang="zh-CN" sz="1000" b="0"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a:solidFill>
                            <a:schemeClr val="tx2"/>
                          </a:solidFill>
                          <a:effectLst/>
                          <a:latin typeface="+mn-lt"/>
                          <a:ea typeface="Cardo" panose="02020600000000000000" charset="-79"/>
                          <a:cs typeface="+mn-lt"/>
                        </a:rPr>
                        <a:t>High Correlation Removal (correlation &gt; 0.95)</a:t>
                      </a:r>
                      <a:endParaRPr lang="en-US" sz="1000" b="1"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Reduces multicollinearity and model instability</a:t>
                      </a:r>
                      <a:endParaRPr lang="en-US"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2"/>
                  </a:ext>
                </a:extLst>
              </a:tr>
              <a:tr h="254495">
                <a:tc>
                  <a:txBody>
                    <a:bodyPr/>
                    <a:lstStyle/>
                    <a:p>
                      <a:pPr algn="ctr" fontAlgn="ctr"/>
                      <a:r>
                        <a:rPr lang="en-US" altLang="zh-CN" sz="1000" u="none" strike="noStrike" dirty="0">
                          <a:solidFill>
                            <a:schemeClr val="tx2"/>
                          </a:solidFill>
                          <a:effectLst/>
                          <a:latin typeface="+mn-lt"/>
                          <a:ea typeface="Cardo" panose="02020600000000000000" charset="-79"/>
                          <a:cs typeface="+mn-lt"/>
                        </a:rPr>
                        <a:t>3</a:t>
                      </a:r>
                      <a:endParaRPr lang="en-US" altLang="zh-CN"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Skewed Feature Removal(extreme range or outliers)</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Removes features dominated by rare or volatile values</a:t>
                      </a:r>
                      <a:endParaRPr lang="en-US"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3"/>
                  </a:ext>
                </a:extLst>
              </a:tr>
            </a:tbl>
          </a:graphicData>
        </a:graphic>
      </p:graphicFrame>
      <p:sp>
        <p:nvSpPr>
          <p:cNvPr id="27" name="文本框 26"/>
          <p:cNvSpPr txBox="1"/>
          <p:nvPr/>
        </p:nvSpPr>
        <p:spPr>
          <a:xfrm>
            <a:off x="5264785" y="2578735"/>
            <a:ext cx="4147185" cy="1753235"/>
          </a:xfrm>
          <a:prstGeom prst="rect">
            <a:avLst/>
          </a:prstGeom>
          <a:noFill/>
        </p:spPr>
        <p:txBody>
          <a:bodyPr wrap="square" rtlCol="0">
            <a:spAutoFit/>
          </a:bodyPr>
          <a:lstStyle/>
          <a:p>
            <a:pPr>
              <a:lnSpc>
                <a:spcPct val="150000"/>
              </a:lnSpc>
            </a:pPr>
            <a:r>
              <a:rPr lang="en-US" altLang="zh-CN" sz="1200" b="1" dirty="0">
                <a:solidFill>
                  <a:schemeClr val="bg1"/>
                </a:solidFill>
                <a:latin typeface="+mn-lt"/>
                <a:ea typeface="Cardo" panose="02020600000000000000"/>
                <a:cs typeface="+mn-lt"/>
              </a:rPr>
              <a:t>Initial numeric features: 38 Features </a:t>
            </a:r>
          </a:p>
          <a:p>
            <a:pPr>
              <a:lnSpc>
                <a:spcPct val="150000"/>
              </a:lnSpc>
            </a:pPr>
            <a:r>
              <a:rPr lang="en-US" altLang="zh-CN" sz="1200" b="1" dirty="0">
                <a:solidFill>
                  <a:schemeClr val="bg1"/>
                </a:solidFill>
                <a:latin typeface="+mn-lt"/>
                <a:ea typeface="Cardo" panose="02020600000000000000"/>
                <a:cs typeface="+mn-lt"/>
              </a:rPr>
              <a:t>dropped:</a:t>
            </a:r>
          </a:p>
          <a:p>
            <a:pPr>
              <a:lnSpc>
                <a:spcPct val="150000"/>
              </a:lnSpc>
            </a:pPr>
            <a:r>
              <a:rPr lang="en-US" altLang="zh-CN" sz="1200" b="1" dirty="0">
                <a:solidFill>
                  <a:schemeClr val="tx2"/>
                </a:solidFill>
                <a:latin typeface="+mn-lt"/>
                <a:ea typeface="Cardo" panose="02020600000000000000"/>
                <a:cs typeface="+mn-lt"/>
              </a:rPr>
              <a:t>Low variance: 0 features</a:t>
            </a:r>
          </a:p>
          <a:p>
            <a:pPr>
              <a:lnSpc>
                <a:spcPct val="150000"/>
              </a:lnSpc>
            </a:pPr>
            <a:r>
              <a:rPr lang="en-US" altLang="zh-CN" sz="1200" b="1" dirty="0">
                <a:solidFill>
                  <a:schemeClr val="tx2"/>
                </a:solidFill>
                <a:latin typeface="+mn-lt"/>
                <a:ea typeface="Cardo" panose="02020600000000000000"/>
                <a:cs typeface="+mn-lt"/>
              </a:rPr>
              <a:t>Highly correlated: 15 features</a:t>
            </a:r>
          </a:p>
          <a:p>
            <a:pPr>
              <a:lnSpc>
                <a:spcPct val="150000"/>
              </a:lnSpc>
            </a:pPr>
            <a:r>
              <a:rPr lang="en-US" altLang="zh-CN" sz="1200" b="1" dirty="0">
                <a:solidFill>
                  <a:schemeClr val="tx2"/>
                </a:solidFill>
                <a:latin typeface="+mn-lt"/>
                <a:ea typeface="Cardo" panose="02020600000000000000"/>
                <a:cs typeface="+mn-lt"/>
              </a:rPr>
              <a:t>Skewed/extreme distributions: 5 features</a:t>
            </a:r>
          </a:p>
          <a:p>
            <a:pPr>
              <a:lnSpc>
                <a:spcPct val="150000"/>
              </a:lnSpc>
            </a:pPr>
            <a:r>
              <a:rPr lang="en-US" altLang="zh-CN" sz="1200" b="1" dirty="0">
                <a:solidFill>
                  <a:schemeClr val="bg1"/>
                </a:solidFill>
                <a:latin typeface="+mn-lt"/>
                <a:ea typeface="Cardo" panose="02020600000000000000"/>
                <a:cs typeface="+mn-lt"/>
              </a:rPr>
              <a:t>Final </a:t>
            </a:r>
            <a:r>
              <a:rPr lang="en-US" altLang="zh-CN" sz="1200" b="1" dirty="0">
                <a:solidFill>
                  <a:schemeClr val="bg1"/>
                </a:solidFill>
                <a:latin typeface="+mn-lt"/>
                <a:ea typeface="Cardo" panose="02020600000000000000"/>
                <a:cs typeface="+mn-lt"/>
                <a:sym typeface="Cardo" panose="02020600000000000000"/>
              </a:rPr>
              <a:t>feature</a:t>
            </a:r>
            <a:r>
              <a:rPr lang="en-US" altLang="zh-CN" sz="1200" b="1" dirty="0">
                <a:solidFill>
                  <a:schemeClr val="bg1"/>
                </a:solidFill>
                <a:latin typeface="+mn-lt"/>
                <a:ea typeface="Cardo" panose="02020600000000000000"/>
                <a:cs typeface="+mn-lt"/>
              </a:rPr>
              <a:t> set (</a:t>
            </a:r>
            <a:r>
              <a:rPr lang="en-US" altLang="zh-CN" sz="1200" b="1" dirty="0" err="1">
                <a:solidFill>
                  <a:schemeClr val="bg1"/>
                </a:solidFill>
                <a:latin typeface="+mn-lt"/>
                <a:ea typeface="Cardo" panose="02020600000000000000"/>
                <a:cs typeface="+mn-lt"/>
              </a:rPr>
              <a:t>X_final</a:t>
            </a:r>
            <a:r>
              <a:rPr lang="en-US" altLang="zh-CN" sz="1200" b="1" dirty="0">
                <a:solidFill>
                  <a:schemeClr val="bg1"/>
                </a:solidFill>
                <a:latin typeface="+mn-lt"/>
                <a:ea typeface="Cardo" panose="02020600000000000000"/>
                <a:cs typeface="+mn-lt"/>
              </a:rPr>
              <a:t>) contains: 18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Feature Selection via Lasso Regression</a:t>
            </a:r>
            <a:endParaRPr lang="en-GB" sz="2000" dirty="0"/>
          </a:p>
        </p:txBody>
      </p:sp>
      <p:sp>
        <p:nvSpPr>
          <p:cNvPr id="261" name="Google Shape;261;p44"/>
          <p:cNvSpPr txBox="1">
            <a:spLocks noGrp="1"/>
          </p:cNvSpPr>
          <p:nvPr>
            <p:ph type="body" idx="1"/>
          </p:nvPr>
        </p:nvSpPr>
        <p:spPr>
          <a:xfrm>
            <a:off x="547370" y="708025"/>
            <a:ext cx="8483600" cy="390525"/>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273D40"/>
              </a:buClr>
              <a:buSzPts val="600"/>
              <a:buNone/>
            </a:pPr>
            <a:r>
              <a:rPr lang="en-US" altLang="zh-CN" dirty="0">
                <a:latin typeface="+mn-lt"/>
                <a:cs typeface="+mn-lt"/>
              </a:rPr>
              <a:t>Applied </a:t>
            </a:r>
            <a:r>
              <a:rPr lang="en-US" altLang="zh-CN" dirty="0" err="1">
                <a:latin typeface="+mn-lt"/>
                <a:cs typeface="+mn-lt"/>
              </a:rPr>
              <a:t>LassoCV</a:t>
            </a:r>
            <a:r>
              <a:rPr lang="en-US" altLang="zh-CN" dirty="0">
                <a:latin typeface="+mn-lt"/>
                <a:cs typeface="+mn-lt"/>
              </a:rPr>
              <a:t> to identify features with strongest predictive signal.</a:t>
            </a:r>
          </a:p>
          <a:p>
            <a:pPr marL="0" lvl="0" indent="0" rtl="0">
              <a:lnSpc>
                <a:spcPct val="150000"/>
              </a:lnSpc>
              <a:spcBef>
                <a:spcPts val="0"/>
              </a:spcBef>
              <a:spcAft>
                <a:spcPts val="0"/>
              </a:spcAft>
              <a:buClr>
                <a:srgbClr val="273D40"/>
              </a:buClr>
              <a:buSzPts val="600"/>
              <a:buNone/>
            </a:pPr>
            <a:r>
              <a:rPr lang="en-US" altLang="zh-CN" dirty="0">
                <a:latin typeface="+mn-lt"/>
                <a:cs typeface="+mn-lt"/>
              </a:rPr>
              <a:t>Conducted 50-fold cross-validation to ensure stability and avoid overfitting.</a:t>
            </a:r>
          </a:p>
          <a:p>
            <a:pPr marL="0" lvl="0" indent="0" rtl="0">
              <a:lnSpc>
                <a:spcPct val="150000"/>
              </a:lnSpc>
              <a:spcBef>
                <a:spcPts val="0"/>
              </a:spcBef>
              <a:spcAft>
                <a:spcPts val="0"/>
              </a:spcAft>
              <a:buClr>
                <a:srgbClr val="273D40"/>
              </a:buClr>
              <a:buSzPts val="600"/>
              <a:buNone/>
            </a:pPr>
            <a:r>
              <a:rPr lang="en-US" altLang="zh-CN" dirty="0">
                <a:latin typeface="+mn-lt"/>
                <a:cs typeface="+mn-lt"/>
              </a:rPr>
              <a:t>Result: Lasso selected </a:t>
            </a:r>
            <a:r>
              <a:rPr lang="en-US" altLang="zh-CN" b="1" dirty="0">
                <a:latin typeface="+mn-lt"/>
                <a:cs typeface="+mn-lt"/>
              </a:rPr>
              <a:t>8 non-zero coefficient features</a:t>
            </a:r>
            <a:r>
              <a:rPr lang="en-US" altLang="zh-CN" dirty="0">
                <a:latin typeface="+mn-lt"/>
                <a:cs typeface="+mn-lt"/>
              </a:rPr>
              <a:t>, including both raw and engineered variables.</a:t>
            </a:r>
          </a:p>
          <a:p>
            <a:pPr marL="342900" lvl="0" indent="-342900" rtl="0">
              <a:spcBef>
                <a:spcPts val="0"/>
              </a:spcBef>
              <a:spcAft>
                <a:spcPts val="0"/>
              </a:spcAft>
              <a:buClr>
                <a:srgbClr val="273D40"/>
              </a:buClr>
              <a:buSzPts val="600"/>
              <a:buFont typeface="Arial" panose="020B0604020202020204"/>
              <a:buAutoNum type="arabicPeriod"/>
            </a:pPr>
            <a:endParaRPr lang="en-US" altLang="en-GB" dirty="0">
              <a:latin typeface="+mn-lt"/>
              <a:cs typeface="+mn-lt"/>
            </a:endParaRPr>
          </a:p>
        </p:txBody>
      </p:sp>
      <p:sp>
        <p:nvSpPr>
          <p:cNvPr id="27" name="文本框 26"/>
          <p:cNvSpPr txBox="1"/>
          <p:nvPr/>
        </p:nvSpPr>
        <p:spPr>
          <a:xfrm>
            <a:off x="5978388" y="2566235"/>
            <a:ext cx="2853641" cy="1177245"/>
          </a:xfrm>
          <a:prstGeom prst="rect">
            <a:avLst/>
          </a:prstGeom>
          <a:noFill/>
        </p:spPr>
        <p:txBody>
          <a:bodyPr wrap="square" rtlCol="0">
            <a:spAutoFit/>
          </a:bodyPr>
          <a:lstStyle/>
          <a:p>
            <a:pPr>
              <a:lnSpc>
                <a:spcPct val="150000"/>
              </a:lnSpc>
            </a:pPr>
            <a:r>
              <a:rPr lang="en-US" altLang="zh-CN" sz="1200" b="1" dirty="0">
                <a:solidFill>
                  <a:schemeClr val="bg1"/>
                </a:solidFill>
                <a:latin typeface="Cardo" panose="02020600000000000000"/>
                <a:ea typeface="Cardo" panose="02020600000000000000"/>
                <a:cs typeface="Cardo" panose="02020600000000000000"/>
              </a:rPr>
              <a:t>Note: Lasso features selected on full sample for reference only; not used directly in rolling forecasts to avoid information leakage. </a:t>
            </a:r>
            <a:endParaRPr lang="zh-CN" altLang="en-US" sz="1200" b="1" dirty="0">
              <a:solidFill>
                <a:schemeClr val="bg1"/>
              </a:solidFill>
              <a:latin typeface="Cardo" panose="02020600000000000000"/>
              <a:cs typeface="Cardo" panose="02020600000000000000"/>
            </a:endParaRPr>
          </a:p>
        </p:txBody>
      </p:sp>
      <p:pic>
        <p:nvPicPr>
          <p:cNvPr id="7" name="图片 6"/>
          <p:cNvPicPr>
            <a:picLocks noChangeAspect="1"/>
          </p:cNvPicPr>
          <p:nvPr/>
        </p:nvPicPr>
        <p:blipFill>
          <a:blip r:embed="rId3"/>
          <a:stretch>
            <a:fillRect/>
          </a:stretch>
        </p:blipFill>
        <p:spPr>
          <a:xfrm>
            <a:off x="634700" y="2091242"/>
            <a:ext cx="5138997" cy="23339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Feature Selection via Lasso Regression</a:t>
            </a:r>
            <a:endParaRPr lang="en-GB" sz="2000" dirty="0"/>
          </a:p>
        </p:txBody>
      </p:sp>
      <p:graphicFrame>
        <p:nvGraphicFramePr>
          <p:cNvPr id="4" name="表格 3"/>
          <p:cNvGraphicFramePr/>
          <p:nvPr>
            <p:custDataLst>
              <p:tags r:id="rId1"/>
            </p:custDataLst>
          </p:nvPr>
        </p:nvGraphicFramePr>
        <p:xfrm>
          <a:off x="354965" y="776605"/>
          <a:ext cx="8573135" cy="4036060"/>
        </p:xfrm>
        <a:graphic>
          <a:graphicData uri="http://schemas.openxmlformats.org/drawingml/2006/table">
            <a:tbl>
              <a:tblPr/>
              <a:tblGrid>
                <a:gridCol w="1918970">
                  <a:extLst>
                    <a:ext uri="{9D8B030D-6E8A-4147-A177-3AD203B41FA5}">
                      <a16:colId xmlns:a16="http://schemas.microsoft.com/office/drawing/2014/main" val="20000"/>
                    </a:ext>
                  </a:extLst>
                </a:gridCol>
                <a:gridCol w="3039110">
                  <a:extLst>
                    <a:ext uri="{9D8B030D-6E8A-4147-A177-3AD203B41FA5}">
                      <a16:colId xmlns:a16="http://schemas.microsoft.com/office/drawing/2014/main" val="20001"/>
                    </a:ext>
                  </a:extLst>
                </a:gridCol>
                <a:gridCol w="3615055">
                  <a:extLst>
                    <a:ext uri="{9D8B030D-6E8A-4147-A177-3AD203B41FA5}">
                      <a16:colId xmlns:a16="http://schemas.microsoft.com/office/drawing/2014/main" val="20002"/>
                    </a:ext>
                  </a:extLst>
                </a:gridCol>
              </a:tblGrid>
              <a:tr h="356235">
                <a:tc>
                  <a:txBody>
                    <a:bodyPr/>
                    <a:lstStyle/>
                    <a:p>
                      <a:pPr marL="0" indent="0" algn="l">
                        <a:lnSpc>
                          <a:spcPct val="120000"/>
                        </a:lnSpc>
                        <a:buNone/>
                      </a:pPr>
                      <a:r>
                        <a:rPr lang="en-US" sz="1200" b="1" spc="120">
                          <a:solidFill>
                            <a:schemeClr val="tx2"/>
                          </a:solidFill>
                          <a:latin typeface="+mn-lt"/>
                          <a:cs typeface="+mn-lt"/>
                        </a:rPr>
                        <a:t>Feature Name</a:t>
                      </a: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200" b="1" spc="120">
                          <a:solidFill>
                            <a:schemeClr val="tx2"/>
                          </a:solidFill>
                          <a:latin typeface="+mn-lt"/>
                          <a:cs typeface="+mn-lt"/>
                        </a:rPr>
                        <a:t>Explanation</a:t>
                      </a:r>
                      <a:endParaRPr lang="en-US" altLang="en-US" sz="1200" b="1" spc="12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200" b="1" spc="120">
                          <a:solidFill>
                            <a:schemeClr val="tx2"/>
                          </a:solidFill>
                          <a:latin typeface="+mn-lt"/>
                          <a:cs typeface="+mn-lt"/>
                        </a:rPr>
                        <a:t>Market Implication</a:t>
                      </a:r>
                      <a:endParaRPr lang="en-US" altLang="en-US" sz="1200" b="1" spc="120">
                        <a:solidFill>
                          <a:schemeClr val="tx2"/>
                        </a:solidFill>
                        <a:latin typeface="+mn-lt"/>
                        <a:cs typeface="+mn-lt"/>
                      </a:endParaRPr>
                    </a:p>
                  </a:txBody>
                  <a:tcPr marL="107950" marR="107950" marT="63500" marB="635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extLst>
                  <a:ext uri="{0D108BD9-81ED-4DB2-BD59-A6C34878D82A}">
                    <a16:rowId xmlns:a16="http://schemas.microsoft.com/office/drawing/2014/main" val="10000"/>
                  </a:ext>
                </a:extLst>
              </a:tr>
              <a:tr h="506730">
                <a:tc>
                  <a:txBody>
                    <a:bodyPr/>
                    <a:lstStyle/>
                    <a:p>
                      <a:pPr marL="0" indent="0" algn="l">
                        <a:lnSpc>
                          <a:spcPct val="120000"/>
                        </a:lnSpc>
                        <a:buNone/>
                      </a:pPr>
                      <a:r>
                        <a:rPr lang="en-US" sz="1000" b="0" spc="60" dirty="0" err="1">
                          <a:solidFill>
                            <a:schemeClr val="tx2"/>
                          </a:solidFill>
                          <a:latin typeface="+mn-lt"/>
                          <a:cs typeface="+mn-lt"/>
                        </a:rPr>
                        <a:t>Comm_Zscore</a:t>
                      </a:r>
                      <a:endParaRPr lang="en-US" sz="1000" b="0" spc="60" dirty="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Z-score of commercial net positions (vs 52-week average)</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Represents supply-demand expectations from institutional players</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extLst>
                  <a:ext uri="{0D108BD9-81ED-4DB2-BD59-A6C34878D82A}">
                    <a16:rowId xmlns:a16="http://schemas.microsoft.com/office/drawing/2014/main" val="10001"/>
                  </a:ext>
                </a:extLst>
              </a:tr>
              <a:tr h="507365">
                <a:tc>
                  <a:txBody>
                    <a:bodyPr/>
                    <a:lstStyle/>
                    <a:p>
                      <a:pPr marL="0" indent="0" algn="l">
                        <a:lnSpc>
                          <a:spcPct val="120000"/>
                        </a:lnSpc>
                        <a:buNone/>
                      </a:pPr>
                      <a:r>
                        <a:rPr lang="en-US" sz="1000" b="0" spc="60" dirty="0">
                          <a:solidFill>
                            <a:schemeClr val="tx2"/>
                          </a:solidFill>
                          <a:latin typeface="+mn-lt"/>
                          <a:cs typeface="+mn-lt"/>
                        </a:rPr>
                        <a:t>Noncommercial Positions-Spreading (All)</a:t>
                      </a:r>
                      <a:endParaRPr lang="en-US" altLang="en-US" sz="1000" b="0" spc="60" dirty="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Spreading positions by speculators (usually long-short hedges)</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Suggests increased volatility or rise in market activity</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extLst>
                  <a:ext uri="{0D108BD9-81ED-4DB2-BD59-A6C34878D82A}">
                    <a16:rowId xmlns:a16="http://schemas.microsoft.com/office/drawing/2014/main" val="10002"/>
                  </a:ext>
                </a:extLst>
              </a:tr>
              <a:tr h="318770">
                <a:tc>
                  <a:txBody>
                    <a:bodyPr/>
                    <a:lstStyle/>
                    <a:p>
                      <a:pPr marL="0" indent="0" algn="l">
                        <a:lnSpc>
                          <a:spcPct val="120000"/>
                        </a:lnSpc>
                        <a:buNone/>
                      </a:pPr>
                      <a:r>
                        <a:rPr lang="en-US" sz="1000" b="0" spc="60">
                          <a:solidFill>
                            <a:schemeClr val="tx2"/>
                          </a:solidFill>
                          <a:latin typeface="+mn-lt"/>
                          <a:cs typeface="+mn-lt"/>
                        </a:rPr>
                        <a:t>Net_Ratio</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Net long positions / total open interest</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Directional indicator for trend-following behavior</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extLst>
                  <a:ext uri="{0D108BD9-81ED-4DB2-BD59-A6C34878D82A}">
                    <a16:rowId xmlns:a16="http://schemas.microsoft.com/office/drawing/2014/main" val="10003"/>
                  </a:ext>
                </a:extLst>
              </a:tr>
              <a:tr h="506730">
                <a:tc>
                  <a:txBody>
                    <a:bodyPr/>
                    <a:lstStyle/>
                    <a:p>
                      <a:pPr marL="0" indent="0" algn="l">
                        <a:lnSpc>
                          <a:spcPct val="120000"/>
                        </a:lnSpc>
                        <a:buNone/>
                      </a:pPr>
                      <a:r>
                        <a:rPr lang="en-US" sz="1000" b="0" spc="60">
                          <a:solidFill>
                            <a:schemeClr val="tx2"/>
                          </a:solidFill>
                          <a:latin typeface="+mn-lt"/>
                          <a:cs typeface="+mn-lt"/>
                        </a:rPr>
                        <a:t>Net_Change_Ratio</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Weekly change in net positions / total open interest</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Behavioral signal of positioning adjustment</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extLst>
                  <a:ext uri="{0D108BD9-81ED-4DB2-BD59-A6C34878D82A}">
                    <a16:rowId xmlns:a16="http://schemas.microsoft.com/office/drawing/2014/main" val="10004"/>
                  </a:ext>
                </a:extLst>
              </a:tr>
              <a:tr h="507365">
                <a:tc>
                  <a:txBody>
                    <a:bodyPr/>
                    <a:lstStyle/>
                    <a:p>
                      <a:pPr marL="0" indent="0" algn="l">
                        <a:lnSpc>
                          <a:spcPct val="120000"/>
                        </a:lnSpc>
                        <a:buNone/>
                      </a:pPr>
                      <a:r>
                        <a:rPr lang="en-US" sz="1000" b="0" spc="60">
                          <a:solidFill>
                            <a:schemeClr val="tx2"/>
                          </a:solidFill>
                          <a:latin typeface="+mn-lt"/>
                          <a:cs typeface="+mn-lt"/>
                        </a:rPr>
                        <a:t>OI_Std_4w</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Standard deviation of open interest over the past 4 weeks</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Signals changing liquidity or pre-volatility rise</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extLst>
                  <a:ext uri="{0D108BD9-81ED-4DB2-BD59-A6C34878D82A}">
                    <a16:rowId xmlns:a16="http://schemas.microsoft.com/office/drawing/2014/main" val="10005"/>
                  </a:ext>
                </a:extLst>
              </a:tr>
              <a:tr h="506730">
                <a:tc>
                  <a:txBody>
                    <a:bodyPr/>
                    <a:lstStyle/>
                    <a:p>
                      <a:pPr marL="0" indent="0" algn="l">
                        <a:lnSpc>
                          <a:spcPct val="120000"/>
                        </a:lnSpc>
                        <a:buNone/>
                      </a:pPr>
                      <a:r>
                        <a:rPr lang="en-US" sz="1000" b="0" spc="60">
                          <a:solidFill>
                            <a:schemeClr val="tx2"/>
                          </a:solidFill>
                          <a:latin typeface="+mn-lt"/>
                          <a:cs typeface="+mn-lt"/>
                        </a:rPr>
                        <a:t>Short_Ratio</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Short speculative positions / total open interest</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Market sentiment signal – speculative pessimism</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extLst>
                  <a:ext uri="{0D108BD9-81ED-4DB2-BD59-A6C34878D82A}">
                    <a16:rowId xmlns:a16="http://schemas.microsoft.com/office/drawing/2014/main" val="10006"/>
                  </a:ext>
                </a:extLst>
              </a:tr>
              <a:tr h="507365">
                <a:tc>
                  <a:txBody>
                    <a:bodyPr/>
                    <a:lstStyle/>
                    <a:p>
                      <a:pPr marL="0" indent="0" algn="l">
                        <a:lnSpc>
                          <a:spcPct val="120000"/>
                        </a:lnSpc>
                        <a:buNone/>
                      </a:pPr>
                      <a:r>
                        <a:rPr lang="en-US" sz="1000" b="0" spc="60">
                          <a:solidFill>
                            <a:schemeClr val="tx2"/>
                          </a:solidFill>
                          <a:latin typeface="+mn-lt"/>
                          <a:cs typeface="+mn-lt"/>
                        </a:rPr>
                        <a:t>Extreme_Negative</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Dummy variable: Net Z-score &lt; –1.5 (extreme pessimism)</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Contrarian signal – potential rebound after panic</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extLst>
                  <a:ext uri="{0D108BD9-81ED-4DB2-BD59-A6C34878D82A}">
                    <a16:rowId xmlns:a16="http://schemas.microsoft.com/office/drawing/2014/main" val="10007"/>
                  </a:ext>
                </a:extLst>
              </a:tr>
              <a:tr h="318770">
                <a:tc>
                  <a:txBody>
                    <a:bodyPr/>
                    <a:lstStyle/>
                    <a:p>
                      <a:pPr marL="0" indent="0" algn="l">
                        <a:lnSpc>
                          <a:spcPct val="120000"/>
                        </a:lnSpc>
                        <a:buNone/>
                      </a:pPr>
                      <a:r>
                        <a:rPr lang="en-US" sz="1000" b="0" spc="60">
                          <a:solidFill>
                            <a:schemeClr val="tx2"/>
                          </a:solidFill>
                          <a:latin typeface="+mn-lt"/>
                          <a:cs typeface="+mn-lt"/>
                        </a:rPr>
                        <a:t>log_return</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a:solidFill>
                            <a:schemeClr val="tx2"/>
                          </a:solidFill>
                          <a:latin typeface="+mn-lt"/>
                          <a:cs typeface="+mn-lt"/>
                        </a:rPr>
                        <a:t>Log return of gold in the previous week</a:t>
                      </a:r>
                      <a:endParaRPr lang="en-US" altLang="en-US" sz="1000" b="0" spc="60">
                        <a:solidFill>
                          <a:schemeClr val="tx2"/>
                        </a:solidFill>
                        <a:latin typeface="+mn-lt"/>
                        <a:cs typeface="+mn-lt"/>
                      </a:endParaRPr>
                    </a:p>
                  </a:txBody>
                  <a:tcPr marL="107950" marR="107950" marT="63500" marB="63500" anchor="ctr">
                    <a:lnL w="12700">
                      <a:solidFill>
                        <a:schemeClr val="tx1"/>
                      </a:solidFill>
                      <a:prstDash val="solid"/>
                    </a:lnL>
                    <a:lnR w="12700">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tc>
                  <a:txBody>
                    <a:bodyPr/>
                    <a:lstStyle/>
                    <a:p>
                      <a:pPr marL="0" indent="0" algn="l">
                        <a:lnSpc>
                          <a:spcPct val="120000"/>
                        </a:lnSpc>
                        <a:buNone/>
                      </a:pPr>
                      <a:r>
                        <a:rPr lang="en-US" sz="1000" b="0" spc="60" dirty="0">
                          <a:solidFill>
                            <a:schemeClr val="tx2"/>
                          </a:solidFill>
                          <a:latin typeface="+mn-lt"/>
                          <a:cs typeface="+mn-lt"/>
                        </a:rPr>
                        <a:t>Technical analysis or behavioral trading persistence</a:t>
                      </a:r>
                      <a:endParaRPr lang="en-US" altLang="en-US" sz="1000" b="0" spc="60" dirty="0">
                        <a:solidFill>
                          <a:schemeClr val="tx2"/>
                        </a:solidFill>
                        <a:latin typeface="+mn-lt"/>
                        <a:cs typeface="+mn-lt"/>
                      </a:endParaRPr>
                    </a:p>
                  </a:txBody>
                  <a:tcPr marL="107950" marR="107950" marT="63500" marB="63500" anchor="ctr">
                    <a:lnL w="12700">
                      <a:solidFill>
                        <a:schemeClr val="tx1"/>
                      </a:solidFill>
                      <a:prstDash val="solid"/>
                    </a:lnL>
                    <a:lnR w="12700" cap="flat">
                      <a:solidFill>
                        <a:schemeClr val="tx1"/>
                      </a:solidFill>
                      <a:prstDash val="solid"/>
                    </a:lnR>
                    <a:lnT w="12700" cap="flat">
                      <a:solidFill>
                        <a:schemeClr val="tx1"/>
                      </a:solidFill>
                      <a:prstDash val="solid"/>
                    </a:lnT>
                    <a:lnB w="12700" cap="flat">
                      <a:solidFill>
                        <a:schemeClr val="tx1"/>
                      </a:solidFill>
                      <a:prstDash val="solid"/>
                    </a:lnB>
                    <a:lnTlToBr>
                      <a:noFill/>
                    </a:lnTlToBr>
                    <a:lnBlToTr>
                      <a:noFill/>
                    </a:lnBlToTr>
                    <a:solidFill>
                      <a:schemeClr val="accent1">
                        <a:lumMod val="25000"/>
                      </a:schemeClr>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altLang="en-GB" sz="2000" dirty="0"/>
              <a:t>EDA - model choice</a:t>
            </a:r>
          </a:p>
        </p:txBody>
      </p:sp>
      <p:pic>
        <p:nvPicPr>
          <p:cNvPr id="2" name="图片 1"/>
          <p:cNvPicPr>
            <a:picLocks noChangeAspect="1"/>
          </p:cNvPicPr>
          <p:nvPr>
            <p:custDataLst>
              <p:tags r:id="rId1"/>
            </p:custDataLst>
          </p:nvPr>
        </p:nvPicPr>
        <p:blipFill>
          <a:blip r:embed="rId5"/>
          <a:stretch>
            <a:fillRect/>
          </a:stretch>
        </p:blipFill>
        <p:spPr>
          <a:xfrm>
            <a:off x="611505" y="2971800"/>
            <a:ext cx="3356610" cy="1701800"/>
          </a:xfrm>
          <a:prstGeom prst="rect">
            <a:avLst/>
          </a:prstGeom>
        </p:spPr>
      </p:pic>
      <p:pic>
        <p:nvPicPr>
          <p:cNvPr id="3" name="图片 2"/>
          <p:cNvPicPr>
            <a:picLocks noChangeAspect="1"/>
          </p:cNvPicPr>
          <p:nvPr>
            <p:custDataLst>
              <p:tags r:id="rId2"/>
            </p:custDataLst>
          </p:nvPr>
        </p:nvPicPr>
        <p:blipFill>
          <a:blip r:embed="rId6"/>
          <a:stretch>
            <a:fillRect/>
          </a:stretch>
        </p:blipFill>
        <p:spPr>
          <a:xfrm>
            <a:off x="4419600" y="3023235"/>
            <a:ext cx="4064635" cy="1598930"/>
          </a:xfrm>
          <a:prstGeom prst="rect">
            <a:avLst/>
          </a:prstGeom>
        </p:spPr>
      </p:pic>
      <p:sp>
        <p:nvSpPr>
          <p:cNvPr id="5" name="文本框 4"/>
          <p:cNvSpPr txBox="1"/>
          <p:nvPr/>
        </p:nvSpPr>
        <p:spPr>
          <a:xfrm>
            <a:off x="547370" y="889635"/>
            <a:ext cx="7498080" cy="1814830"/>
          </a:xfrm>
          <a:prstGeom prst="rect">
            <a:avLst/>
          </a:prstGeom>
          <a:noFill/>
        </p:spPr>
        <p:txBody>
          <a:bodyPr wrap="square" rtlCol="0">
            <a:spAutoFit/>
          </a:bodyPr>
          <a:lstStyle/>
          <a:p>
            <a:pPr marL="285750" indent="-285750">
              <a:buClr>
                <a:srgbClr val="FFFFFF"/>
              </a:buClr>
              <a:buFont typeface="Arial" panose="020B0604020202020204" pitchFamily="34" charset="0"/>
              <a:buChar char="•"/>
            </a:pPr>
            <a:r>
              <a:rPr lang="zh-CN" altLang="en-US">
                <a:solidFill>
                  <a:schemeClr val="tx2"/>
                </a:solidFill>
              </a:rPr>
              <a:t>Residual correlation: Linear model residuals remain correlated with features like Extreme_Negative and Short_Ratio, suggesting </a:t>
            </a:r>
            <a:r>
              <a:rPr lang="zh-CN" altLang="en-US" b="1">
                <a:solidFill>
                  <a:schemeClr val="bg1"/>
                </a:solidFill>
              </a:rPr>
              <a:t>missed nonlinear effects.</a:t>
            </a:r>
          </a:p>
          <a:p>
            <a:pPr marL="285750" indent="-285750">
              <a:buFont typeface="Arial" panose="020B0604020202020204" pitchFamily="34" charset="0"/>
              <a:buChar char="•"/>
            </a:pPr>
            <a:endParaRPr lang="zh-CN" altLang="en-US">
              <a:solidFill>
                <a:schemeClr val="tx2"/>
              </a:solidFill>
            </a:endParaRPr>
          </a:p>
          <a:p>
            <a:pPr marL="285750" indent="-285750">
              <a:buClr>
                <a:srgbClr val="FFFFFF"/>
              </a:buClr>
              <a:buFont typeface="Arial" panose="020B0604020202020204" pitchFamily="34" charset="0"/>
              <a:buChar char="•"/>
            </a:pPr>
            <a:r>
              <a:rPr lang="zh-CN" altLang="en-US">
                <a:solidFill>
                  <a:schemeClr val="tx2"/>
                </a:solidFill>
              </a:rPr>
              <a:t>Volatility clustering: ACF/PACF plots reveal time-dependent structure in returns → GARCH is appropriate.</a:t>
            </a:r>
          </a:p>
          <a:p>
            <a:pPr marL="285750" indent="-285750">
              <a:buFont typeface="Arial" panose="020B0604020202020204" pitchFamily="34" charset="0"/>
              <a:buChar char="•"/>
            </a:pPr>
            <a:endParaRPr lang="zh-CN" altLang="en-US">
              <a:solidFill>
                <a:schemeClr val="tx2"/>
              </a:solidFill>
            </a:endParaRPr>
          </a:p>
          <a:p>
            <a:pPr marL="285750" indent="-285750">
              <a:buClr>
                <a:srgbClr val="FFFFFF"/>
              </a:buClr>
              <a:buFont typeface="Arial" panose="020B0604020202020204" pitchFamily="34" charset="0"/>
              <a:buChar char="•"/>
            </a:pPr>
            <a:r>
              <a:rPr lang="zh-CN" altLang="en-US">
                <a:solidFill>
                  <a:schemeClr val="tx2"/>
                </a:solidFill>
              </a:rPr>
              <a:t>Heteroscedasticity: Breusch-Pagan test confirms non-constant error variance → A</a:t>
            </a:r>
            <a:r>
              <a:rPr lang="zh-CN" altLang="en-US">
                <a:solidFill>
                  <a:schemeClr val="bg1"/>
                </a:solidFill>
              </a:rPr>
              <a:t>RIMA + GARCH preferred.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GB" sz="2000" dirty="0"/>
              <a:t>Model Compare</a:t>
            </a:r>
          </a:p>
        </p:txBody>
      </p:sp>
      <p:sp>
        <p:nvSpPr>
          <p:cNvPr id="261" name="Google Shape;261;p44"/>
          <p:cNvSpPr txBox="1">
            <a:spLocks noGrp="1"/>
          </p:cNvSpPr>
          <p:nvPr>
            <p:ph type="body" idx="1"/>
          </p:nvPr>
        </p:nvSpPr>
        <p:spPr>
          <a:xfrm>
            <a:off x="547413" y="707744"/>
            <a:ext cx="8049173" cy="1212496"/>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en-GB" sz="1300" dirty="0">
                <a:latin typeface="+mn-lt"/>
                <a:cs typeface="+mn-lt"/>
              </a:rPr>
              <a:t>Rolling Forecast Framework:</a:t>
            </a:r>
          </a:p>
          <a:p>
            <a:pPr marL="412750" lvl="0" indent="-285750">
              <a:buClr>
                <a:schemeClr val="lt2"/>
              </a:buClr>
              <a:buSzPts val="1600"/>
              <a:buFont typeface="Arial" panose="020B0604020202020204" pitchFamily="34" charset="0"/>
              <a:buChar char="•"/>
            </a:pPr>
            <a:r>
              <a:rPr lang="en-US" altLang="en-GB" sz="1300" dirty="0">
                <a:latin typeface="+mn-lt"/>
                <a:cs typeface="+mn-lt"/>
              </a:rPr>
              <a:t>Training window: 52 weeks(linear &amp;</a:t>
            </a:r>
            <a:r>
              <a:rPr lang="en-US" altLang="en-GB" sz="1300" dirty="0" err="1">
                <a:latin typeface="+mn-lt"/>
                <a:cs typeface="+mn-lt"/>
              </a:rPr>
              <a:t>XGBoost</a:t>
            </a:r>
            <a:r>
              <a:rPr lang="en-US" altLang="en-GB" sz="1300" dirty="0">
                <a:latin typeface="+mn-lt"/>
                <a:cs typeface="+mn-lt"/>
              </a:rPr>
              <a:t>); 80 weeks(Arima)</a:t>
            </a:r>
          </a:p>
          <a:p>
            <a:pPr marL="412750" lvl="0" indent="-285750">
              <a:buClr>
                <a:schemeClr val="lt2"/>
              </a:buClr>
              <a:buSzPts val="1600"/>
              <a:buFont typeface="Arial" panose="020B0604020202020204" pitchFamily="34" charset="0"/>
              <a:buChar char="•"/>
            </a:pPr>
            <a:r>
              <a:rPr lang="en-US" altLang="en-GB" sz="1300" dirty="0">
                <a:latin typeface="+mn-lt"/>
                <a:cs typeface="+mn-lt"/>
              </a:rPr>
              <a:t>Forecast horizon: 1 week ahead</a:t>
            </a:r>
          </a:p>
          <a:p>
            <a:pPr marL="412750" lvl="0" indent="-285750">
              <a:buClr>
                <a:schemeClr val="lt2"/>
              </a:buClr>
              <a:buSzPts val="1600"/>
              <a:buFont typeface="Arial" panose="020B0604020202020204" pitchFamily="34" charset="0"/>
              <a:buChar char="•"/>
            </a:pPr>
            <a:r>
              <a:rPr lang="en-US" altLang="en-GB" sz="1300" dirty="0">
                <a:latin typeface="+mn-lt"/>
                <a:cs typeface="+mn-lt"/>
              </a:rPr>
              <a:t>Rolling step: 1 week (expanding or fixed window)</a:t>
            </a:r>
          </a:p>
          <a:p>
            <a:pPr marL="0" lvl="0" indent="0" rtl="0">
              <a:spcBef>
                <a:spcPts val="0"/>
              </a:spcBef>
              <a:spcAft>
                <a:spcPts val="0"/>
              </a:spcAft>
              <a:buClr>
                <a:srgbClr val="273D40"/>
              </a:buClr>
              <a:buSzPts val="600"/>
              <a:buNone/>
            </a:pPr>
            <a:r>
              <a:rPr lang="en-US" altLang="en-GB" sz="1300" dirty="0">
                <a:latin typeface="+mn-lt"/>
                <a:cs typeface="+mn-lt"/>
              </a:rPr>
              <a:t>Target </a:t>
            </a:r>
            <a:r>
              <a:rPr lang="en-US" altLang="en-GB" sz="1300" dirty="0" err="1">
                <a:latin typeface="+mn-lt"/>
                <a:cs typeface="+mn-lt"/>
              </a:rPr>
              <a:t>Variable:Weekly</a:t>
            </a:r>
            <a:r>
              <a:rPr lang="en-US" altLang="en-GB" sz="1300" dirty="0">
                <a:latin typeface="+mn-lt"/>
                <a:cs typeface="+mn-lt"/>
              </a:rPr>
              <a:t> gold return = log(CS04_t+1) – log(CS04_t)</a:t>
            </a:r>
          </a:p>
        </p:txBody>
      </p:sp>
      <p:sp>
        <p:nvSpPr>
          <p:cNvPr id="27" name="文本框 26"/>
          <p:cNvSpPr txBox="1"/>
          <p:nvPr/>
        </p:nvSpPr>
        <p:spPr>
          <a:xfrm>
            <a:off x="7027258" y="2133053"/>
            <a:ext cx="1928483" cy="2306955"/>
          </a:xfrm>
          <a:prstGeom prst="rect">
            <a:avLst/>
          </a:prstGeom>
          <a:noFill/>
        </p:spPr>
        <p:txBody>
          <a:bodyPr wrap="square" rtlCol="0">
            <a:spAutoFit/>
          </a:bodyPr>
          <a:lstStyle/>
          <a:p>
            <a:pPr>
              <a:lnSpc>
                <a:spcPct val="150000"/>
              </a:lnSpc>
            </a:pPr>
            <a:r>
              <a:rPr lang="en-US" altLang="zh-CN" sz="1200" b="1" dirty="0">
                <a:solidFill>
                  <a:schemeClr val="bg1"/>
                </a:solidFill>
                <a:latin typeface="+mn-lt"/>
                <a:ea typeface="Cardo" panose="02020600000000000000"/>
                <a:cs typeface="+mn-lt"/>
              </a:rPr>
              <a:t>Based on the goal of our research—forecasting short-term gold futures returns using </a:t>
            </a:r>
            <a:r>
              <a:rPr lang="en-US" altLang="zh-CN" sz="1200" b="1" dirty="0" err="1">
                <a:solidFill>
                  <a:schemeClr val="bg1"/>
                </a:solidFill>
                <a:latin typeface="+mn-lt"/>
                <a:ea typeface="Cardo" panose="02020600000000000000"/>
                <a:cs typeface="+mn-lt"/>
              </a:rPr>
              <a:t>CoT</a:t>
            </a:r>
            <a:r>
              <a:rPr lang="en-US" altLang="zh-CN" sz="1200" b="1" dirty="0">
                <a:solidFill>
                  <a:schemeClr val="bg1"/>
                </a:solidFill>
                <a:latin typeface="+mn-lt"/>
                <a:ea typeface="Cardo" panose="02020600000000000000"/>
                <a:cs typeface="+mn-lt"/>
              </a:rPr>
              <a:t> data—we prioritize prediction accuracy (MSE) over interpretability (R²).</a:t>
            </a:r>
            <a:endParaRPr lang="zh-CN" altLang="en-US" sz="1200" b="1" dirty="0">
              <a:solidFill>
                <a:schemeClr val="bg1"/>
              </a:solidFill>
              <a:latin typeface="+mn-lt"/>
              <a:cs typeface="+mn-lt"/>
            </a:endParaRPr>
          </a:p>
        </p:txBody>
      </p:sp>
      <p:graphicFrame>
        <p:nvGraphicFramePr>
          <p:cNvPr id="15" name="表格 14"/>
          <p:cNvGraphicFramePr>
            <a:graphicFrameLocks noGrp="1"/>
          </p:cNvGraphicFramePr>
          <p:nvPr/>
        </p:nvGraphicFramePr>
        <p:xfrm>
          <a:off x="597125" y="1996397"/>
          <a:ext cx="6266255" cy="2439359"/>
        </p:xfrm>
        <a:graphic>
          <a:graphicData uri="http://schemas.openxmlformats.org/drawingml/2006/table">
            <a:tbl>
              <a:tblPr>
                <a:tableStyleId>{5C22544A-7EE6-4342-B048-85BDC9FD1C3A}</a:tableStyleId>
              </a:tblPr>
              <a:tblGrid>
                <a:gridCol w="1715770">
                  <a:extLst>
                    <a:ext uri="{9D8B030D-6E8A-4147-A177-3AD203B41FA5}">
                      <a16:colId xmlns:a16="http://schemas.microsoft.com/office/drawing/2014/main" val="20000"/>
                    </a:ext>
                  </a:extLst>
                </a:gridCol>
                <a:gridCol w="1715845">
                  <a:extLst>
                    <a:ext uri="{9D8B030D-6E8A-4147-A177-3AD203B41FA5}">
                      <a16:colId xmlns:a16="http://schemas.microsoft.com/office/drawing/2014/main" val="20001"/>
                    </a:ext>
                  </a:extLst>
                </a:gridCol>
                <a:gridCol w="1581374">
                  <a:extLst>
                    <a:ext uri="{9D8B030D-6E8A-4147-A177-3AD203B41FA5}">
                      <a16:colId xmlns:a16="http://schemas.microsoft.com/office/drawing/2014/main" val="20002"/>
                    </a:ext>
                  </a:extLst>
                </a:gridCol>
                <a:gridCol w="1253266">
                  <a:extLst>
                    <a:ext uri="{9D8B030D-6E8A-4147-A177-3AD203B41FA5}">
                      <a16:colId xmlns:a16="http://schemas.microsoft.com/office/drawing/2014/main" val="20003"/>
                    </a:ext>
                  </a:extLst>
                </a:gridCol>
              </a:tblGrid>
              <a:tr h="171450">
                <a:tc>
                  <a:txBody>
                    <a:bodyPr/>
                    <a:lstStyle/>
                    <a:p>
                      <a:pPr algn="ctr" fontAlgn="ctr"/>
                      <a:r>
                        <a:rPr lang="en-US" sz="1200" u="none" strike="noStrike" dirty="0">
                          <a:effectLst/>
                          <a:latin typeface="+mn-lt"/>
                          <a:ea typeface="Cardo" panose="02020600000000000000" charset="-79"/>
                          <a:cs typeface="+mn-lt"/>
                        </a:rPr>
                        <a:t>model</a:t>
                      </a:r>
                      <a:endParaRPr lang="en-US" sz="1200" b="0" i="0" u="none" strike="noStrike" dirty="0">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feature</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OOS R^2</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OOS MSE</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ctr" fontAlgn="ctr"/>
                      <a:r>
                        <a:rPr lang="en-US" sz="1200" u="none" strike="noStrike">
                          <a:effectLst/>
                          <a:latin typeface="+mn-lt"/>
                          <a:ea typeface="Cardo" panose="02020600000000000000" charset="-79"/>
                          <a:cs typeface="+mn-lt"/>
                        </a:rPr>
                        <a:t>linear regression</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all features</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0.2154</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0.0095</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1450">
                <a:tc>
                  <a:txBody>
                    <a:bodyPr/>
                    <a:lstStyle/>
                    <a:p>
                      <a:pPr algn="ctr" fontAlgn="ctr"/>
                      <a:r>
                        <a:rPr lang="en-US" sz="1200" u="none" strike="noStrike">
                          <a:effectLst/>
                          <a:latin typeface="+mn-lt"/>
                          <a:ea typeface="Cardo" panose="02020600000000000000" charset="-79"/>
                          <a:cs typeface="+mn-lt"/>
                        </a:rPr>
                        <a:t>linear regression</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mn-lt"/>
                          <a:ea typeface="Cardo" panose="02020600000000000000" charset="-79"/>
                          <a:cs typeface="+mn-lt"/>
                        </a:rPr>
                        <a:t>selected features</a:t>
                      </a:r>
                      <a:endParaRPr lang="en-US" sz="1200" b="0" i="0" u="none" strike="noStrike" dirty="0">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0.0831</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0.0057</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1450">
                <a:tc>
                  <a:txBody>
                    <a:bodyPr/>
                    <a:lstStyle/>
                    <a:p>
                      <a:pPr algn="ctr" fontAlgn="ctr"/>
                      <a:r>
                        <a:rPr lang="en-US" sz="1200" u="none" strike="noStrike">
                          <a:effectLst/>
                          <a:latin typeface="+mn-lt"/>
                          <a:ea typeface="Cardo" panose="02020600000000000000" charset="-79"/>
                          <a:cs typeface="+mn-lt"/>
                        </a:rPr>
                        <a:t>XGBoost</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all features</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-0.5082</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0.0064</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1450">
                <a:tc>
                  <a:txBody>
                    <a:bodyPr/>
                    <a:lstStyle/>
                    <a:p>
                      <a:pPr algn="ctr" fontAlgn="ctr"/>
                      <a:r>
                        <a:rPr lang="en-US" sz="1200" u="none" strike="noStrike">
                          <a:effectLst/>
                          <a:latin typeface="+mn-lt"/>
                          <a:ea typeface="Cardo" panose="02020600000000000000" charset="-79"/>
                          <a:cs typeface="+mn-lt"/>
                        </a:rPr>
                        <a:t>XGBoost</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selected features</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-0.4375</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0.0061</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1450">
                <a:tc>
                  <a:txBody>
                    <a:bodyPr/>
                    <a:lstStyle/>
                    <a:p>
                      <a:pPr algn="ctr" fontAlgn="ctr"/>
                      <a:r>
                        <a:rPr lang="en-US" sz="1200" u="none" strike="noStrike">
                          <a:effectLst/>
                          <a:latin typeface="+mn-lt"/>
                          <a:ea typeface="Cardo" panose="02020600000000000000" charset="-79"/>
                          <a:cs typeface="+mn-lt"/>
                        </a:rPr>
                        <a:t>Arima(0,0,0)</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mn-lt"/>
                          <a:ea typeface="Cardo" panose="02020600000000000000" charset="-79"/>
                          <a:cs typeface="+mn-lt"/>
                        </a:rPr>
                        <a:t>all features</a:t>
                      </a:r>
                      <a:endParaRPr lang="en-US" sz="1200" b="0" i="0" u="none" strike="noStrike" dirty="0">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-0.5169</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0.0065</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1450">
                <a:tc>
                  <a:txBody>
                    <a:bodyPr/>
                    <a:lstStyle/>
                    <a:p>
                      <a:pPr algn="ctr" fontAlgn="ctr"/>
                      <a:r>
                        <a:rPr lang="en-US" sz="1200" u="none" strike="noStrike">
                          <a:effectLst/>
                          <a:latin typeface="+mn-lt"/>
                          <a:ea typeface="Cardo" panose="02020600000000000000" charset="-79"/>
                          <a:cs typeface="+mn-lt"/>
                        </a:rPr>
                        <a:t>Arima(0,0,0)</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mn-lt"/>
                          <a:ea typeface="Cardo" panose="02020600000000000000" charset="-79"/>
                          <a:cs typeface="+mn-lt"/>
                        </a:rPr>
                        <a:t>selected features</a:t>
                      </a:r>
                      <a:endParaRPr lang="en-US" sz="1200" b="0" i="0" u="none" strike="noStrike" dirty="0">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-0.1649</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0.0050 </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1450">
                <a:tc>
                  <a:txBody>
                    <a:bodyPr/>
                    <a:lstStyle/>
                    <a:p>
                      <a:pPr algn="ctr" fontAlgn="ctr"/>
                      <a:r>
                        <a:rPr lang="en-US" sz="1200" u="none" strike="noStrike">
                          <a:effectLst/>
                          <a:latin typeface="+mn-lt"/>
                          <a:ea typeface="Cardo" panose="02020600000000000000" charset="-79"/>
                          <a:cs typeface="+mn-lt"/>
                        </a:rPr>
                        <a:t>Arima(1,0,0)</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all features</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-0.4377</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0.0061</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1450">
                <a:tc>
                  <a:txBody>
                    <a:bodyPr/>
                    <a:lstStyle/>
                    <a:p>
                      <a:pPr algn="ctr" fontAlgn="ctr"/>
                      <a:r>
                        <a:rPr lang="en-US" sz="1200" u="none" strike="noStrike">
                          <a:effectLst/>
                          <a:latin typeface="+mn-lt"/>
                          <a:ea typeface="Cardo" panose="02020600000000000000" charset="-79"/>
                          <a:cs typeface="+mn-lt"/>
                        </a:rPr>
                        <a:t>Arima(1,0,0)</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selected features</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mn-lt"/>
                          <a:ea typeface="Cardo" panose="02020600000000000000" charset="-79"/>
                          <a:cs typeface="+mn-lt"/>
                        </a:rPr>
                        <a:t>-0.0733</a:t>
                      </a:r>
                      <a:endParaRPr lang="en-US" altLang="zh-CN" sz="1200" b="0" i="0" u="none" strike="noStrike" dirty="0">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0.0046</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1450">
                <a:tc>
                  <a:txBody>
                    <a:bodyPr/>
                    <a:lstStyle/>
                    <a:p>
                      <a:pPr algn="ctr" fontAlgn="ctr"/>
                      <a:r>
                        <a:rPr lang="en-US" sz="1200" u="none" strike="noStrike">
                          <a:effectLst/>
                          <a:latin typeface="+mn-lt"/>
                          <a:ea typeface="Cardo" panose="02020600000000000000" charset="-79"/>
                          <a:cs typeface="+mn-lt"/>
                        </a:rPr>
                        <a:t>Arima(1,0,1)</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all features</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-0.4574</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0.0062</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1450">
                <a:tc>
                  <a:txBody>
                    <a:bodyPr/>
                    <a:lstStyle/>
                    <a:p>
                      <a:pPr algn="ctr" fontAlgn="ctr"/>
                      <a:r>
                        <a:rPr lang="en-US" sz="1200" u="none" strike="noStrike">
                          <a:effectLst/>
                          <a:latin typeface="+mn-lt"/>
                          <a:ea typeface="Cardo" panose="02020600000000000000" charset="-79"/>
                          <a:cs typeface="+mn-lt"/>
                        </a:rPr>
                        <a:t>Arima(1,0,1)</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selected features</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mn-lt"/>
                          <a:ea typeface="Cardo" panose="02020600000000000000" charset="-79"/>
                          <a:cs typeface="+mn-lt"/>
                        </a:rPr>
                        <a:t>-0.1012</a:t>
                      </a:r>
                      <a:endParaRPr lang="en-US" altLang="zh-CN" sz="1200" b="0" i="0" u="none" strike="noStrike" dirty="0">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0.0047</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1450">
                <a:tc>
                  <a:txBody>
                    <a:bodyPr/>
                    <a:lstStyle/>
                    <a:p>
                      <a:pPr algn="ctr" fontAlgn="ctr"/>
                      <a:r>
                        <a:rPr lang="en-US" sz="1200" u="none" strike="noStrike">
                          <a:effectLst/>
                          <a:latin typeface="+mn-lt"/>
                          <a:ea typeface="Cardo" panose="02020600000000000000" charset="-79"/>
                          <a:cs typeface="+mn-lt"/>
                        </a:rPr>
                        <a:t>Arima(1,1,1)</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selected features</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-0.5495</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mn-lt"/>
                          <a:ea typeface="Cardo" panose="02020600000000000000" charset="-79"/>
                          <a:cs typeface="+mn-lt"/>
                        </a:rPr>
                        <a:t>0.0069</a:t>
                      </a:r>
                      <a:endParaRPr lang="en-US" altLang="zh-CN" sz="1200" b="0" i="0" u="none" strike="noStrike" dirty="0">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1450">
                <a:tc>
                  <a:txBody>
                    <a:bodyPr/>
                    <a:lstStyle/>
                    <a:p>
                      <a:pPr algn="ctr" fontAlgn="ctr"/>
                      <a:r>
                        <a:rPr lang="en-US" sz="1200" u="none" strike="noStrike">
                          <a:effectLst/>
                          <a:latin typeface="+mn-lt"/>
                          <a:ea typeface="Cardo" panose="02020600000000000000" charset="-79"/>
                          <a:cs typeface="+mn-lt"/>
                        </a:rPr>
                        <a:t>Arima(1,0,0)+Garch</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mn-lt"/>
                          <a:ea typeface="Cardo" panose="02020600000000000000" charset="-79"/>
                          <a:cs typeface="+mn-lt"/>
                        </a:rPr>
                        <a:t>selected features</a:t>
                      </a:r>
                      <a:endParaRPr lang="en-US"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a:effectLst/>
                          <a:latin typeface="+mn-lt"/>
                          <a:ea typeface="Cardo" panose="02020600000000000000" charset="-79"/>
                          <a:cs typeface="+mn-lt"/>
                        </a:rPr>
                        <a:t>-0.0733</a:t>
                      </a:r>
                      <a:endParaRPr lang="en-US" altLang="zh-CN" sz="1200" b="0" i="0" u="none" strike="noStrike">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mn-lt"/>
                          <a:ea typeface="Cardo" panose="02020600000000000000" charset="-79"/>
                          <a:cs typeface="+mn-lt"/>
                        </a:rPr>
                        <a:t>0.0046</a:t>
                      </a:r>
                      <a:endParaRPr lang="en-US" altLang="zh-CN" sz="1200" b="0" i="0" u="none" strike="noStrike" dirty="0">
                        <a:solidFill>
                          <a:srgbClr val="000000"/>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6" name="矩形 15"/>
          <p:cNvSpPr/>
          <p:nvPr/>
        </p:nvSpPr>
        <p:spPr>
          <a:xfrm>
            <a:off x="462579" y="4257619"/>
            <a:ext cx="6482740" cy="17813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908040" y="889635"/>
            <a:ext cx="3048000" cy="829945"/>
          </a:xfrm>
          <a:prstGeom prst="rect">
            <a:avLst/>
          </a:prstGeom>
          <a:noFill/>
        </p:spPr>
        <p:txBody>
          <a:bodyPr wrap="square" rtlCol="0">
            <a:spAutoFit/>
          </a:bodyPr>
          <a:lstStyle/>
          <a:p>
            <a:r>
              <a:rPr lang="en-US" altLang="zh-CN" sz="1200">
                <a:solidFill>
                  <a:schemeClr val="bg1"/>
                </a:solidFill>
              </a:rPr>
              <a:t>***</a:t>
            </a:r>
            <a:r>
              <a:rPr lang="zh-CN" altLang="en-US" sz="1200">
                <a:solidFill>
                  <a:schemeClr val="bg1"/>
                </a:solidFill>
              </a:rPr>
              <a:t>We manually experimented with non-Lasso feature sets as well, but the Lasso-selected features consistently delivered the best predictive performance.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Extended Analysis: Post-2022 Regime Shift in Gold Price Drivers</a:t>
            </a:r>
            <a:endParaRPr lang="en-GB" sz="2000" dirty="0"/>
          </a:p>
        </p:txBody>
      </p:sp>
      <p:sp>
        <p:nvSpPr>
          <p:cNvPr id="261" name="Google Shape;261;p44"/>
          <p:cNvSpPr txBox="1">
            <a:spLocks noGrp="1"/>
          </p:cNvSpPr>
          <p:nvPr>
            <p:ph type="body" idx="1"/>
          </p:nvPr>
        </p:nvSpPr>
        <p:spPr>
          <a:xfrm>
            <a:off x="547413" y="998200"/>
            <a:ext cx="4417241" cy="3977212"/>
          </a:xfrm>
          <a:prstGeom prst="rect">
            <a:avLst/>
          </a:prstGeom>
          <a:noFill/>
          <a:ln>
            <a:noFill/>
          </a:ln>
        </p:spPr>
        <p:txBody>
          <a:bodyPr spcFirstLastPara="1" wrap="square" lIns="91425" tIns="91425" rIns="91425" bIns="91425" anchor="t" anchorCtr="0">
            <a:noAutofit/>
          </a:bodyPr>
          <a:lstStyle/>
          <a:p>
            <a:pPr marL="0" lvl="0" indent="0" rtl="0">
              <a:lnSpc>
                <a:spcPct val="110000"/>
              </a:lnSpc>
              <a:spcBef>
                <a:spcPts val="0"/>
              </a:spcBef>
              <a:spcAft>
                <a:spcPts val="0"/>
              </a:spcAft>
              <a:buClr>
                <a:srgbClr val="273D40"/>
              </a:buClr>
              <a:buSzPts val="600"/>
              <a:buNone/>
            </a:pPr>
            <a:r>
              <a:rPr lang="en-US" altLang="en-GB" sz="1300" dirty="0">
                <a:latin typeface="+mn-lt"/>
                <a:cs typeface="+mn-lt"/>
              </a:rPr>
              <a:t>1. Motivation</a:t>
            </a:r>
          </a:p>
          <a:p>
            <a:pPr marL="0" lvl="0" indent="0" rtl="0">
              <a:lnSpc>
                <a:spcPct val="110000"/>
              </a:lnSpc>
              <a:spcBef>
                <a:spcPts val="0"/>
              </a:spcBef>
              <a:spcAft>
                <a:spcPts val="0"/>
              </a:spcAft>
              <a:buClr>
                <a:srgbClr val="273D40"/>
              </a:buClr>
              <a:buSzPts val="600"/>
              <a:buNone/>
            </a:pPr>
            <a:r>
              <a:rPr lang="en-US" altLang="en-GB" sz="1300" dirty="0">
                <a:latin typeface="+mn-lt"/>
                <a:cs typeface="+mn-lt"/>
              </a:rPr>
              <a:t>Recent industry and academic reports have highlighted a structural change in gold pricing mechanisms since early 2022.</a:t>
            </a:r>
          </a:p>
          <a:p>
            <a:pPr marL="0" lvl="0" indent="0" rtl="0">
              <a:lnSpc>
                <a:spcPct val="110000"/>
              </a:lnSpc>
              <a:spcBef>
                <a:spcPts val="0"/>
              </a:spcBef>
              <a:spcAft>
                <a:spcPts val="0"/>
              </a:spcAft>
              <a:buClr>
                <a:srgbClr val="273D40"/>
              </a:buClr>
              <a:buSzPts val="600"/>
              <a:buNone/>
            </a:pPr>
            <a:endParaRPr lang="en-US" altLang="en-GB" sz="1300" dirty="0">
              <a:latin typeface="+mn-lt"/>
              <a:cs typeface="+mn-lt"/>
            </a:endParaRPr>
          </a:p>
          <a:p>
            <a:pPr marL="0" lvl="0" indent="0" rtl="0">
              <a:lnSpc>
                <a:spcPct val="110000"/>
              </a:lnSpc>
              <a:spcBef>
                <a:spcPts val="0"/>
              </a:spcBef>
              <a:spcAft>
                <a:spcPts val="0"/>
              </a:spcAft>
              <a:buClr>
                <a:srgbClr val="273D40"/>
              </a:buClr>
              <a:buSzPts val="600"/>
              <a:buNone/>
            </a:pPr>
            <a:r>
              <a:rPr lang="en-US" altLang="en-GB" sz="1300" dirty="0">
                <a:latin typeface="+mn-lt"/>
                <a:cs typeface="+mn-lt"/>
              </a:rPr>
              <a:t>2. Our Exploratory Study (2022.04–2025.04)</a:t>
            </a:r>
          </a:p>
          <a:p>
            <a:pPr marL="285750" lvl="0" indent="-285750" rtl="0">
              <a:lnSpc>
                <a:spcPct val="110000"/>
              </a:lnSpc>
              <a:spcBef>
                <a:spcPts val="0"/>
              </a:spcBef>
              <a:spcAft>
                <a:spcPts val="0"/>
              </a:spcAft>
              <a:buClr>
                <a:srgbClr val="273D40"/>
              </a:buClr>
              <a:buSzPts val="600"/>
              <a:buFont typeface="Wingdings" panose="05000000000000000000" pitchFamily="2" charset="2"/>
              <a:buChar char="l"/>
            </a:pPr>
            <a:r>
              <a:rPr lang="en-US" altLang="en-GB" sz="1300" dirty="0">
                <a:latin typeface="+mn-lt"/>
                <a:cs typeface="+mn-lt"/>
              </a:rPr>
              <a:t>Focus: Test if </a:t>
            </a:r>
            <a:r>
              <a:rPr lang="en-US" altLang="en-GB" sz="1300" dirty="0" err="1">
                <a:latin typeface="+mn-lt"/>
                <a:cs typeface="+mn-lt"/>
              </a:rPr>
              <a:t>CoT</a:t>
            </a:r>
            <a:r>
              <a:rPr lang="en-US" altLang="en-GB" sz="1300" dirty="0">
                <a:latin typeface="+mn-lt"/>
                <a:cs typeface="+mn-lt"/>
              </a:rPr>
              <a:t>-based models remain predictive in the post-2022 regime</a:t>
            </a:r>
          </a:p>
          <a:p>
            <a:pPr marL="285750" lvl="0" indent="-285750" rtl="0">
              <a:lnSpc>
                <a:spcPct val="110000"/>
              </a:lnSpc>
              <a:spcBef>
                <a:spcPts val="0"/>
              </a:spcBef>
              <a:spcAft>
                <a:spcPts val="0"/>
              </a:spcAft>
              <a:buClr>
                <a:srgbClr val="273D40"/>
              </a:buClr>
              <a:buSzPts val="600"/>
              <a:buFont typeface="Wingdings" panose="05000000000000000000" pitchFamily="2" charset="2"/>
              <a:buChar char="l"/>
            </a:pPr>
            <a:r>
              <a:rPr lang="en-US" altLang="en-GB" sz="1300" dirty="0">
                <a:latin typeface="+mn-lt"/>
                <a:cs typeface="+mn-lt"/>
              </a:rPr>
              <a:t>Method: Re-trained models on recent 3-year window</a:t>
            </a:r>
          </a:p>
          <a:p>
            <a:pPr marL="285750" lvl="0" indent="-285750" rtl="0">
              <a:lnSpc>
                <a:spcPct val="110000"/>
              </a:lnSpc>
              <a:spcBef>
                <a:spcPts val="0"/>
              </a:spcBef>
              <a:spcAft>
                <a:spcPts val="0"/>
              </a:spcAft>
              <a:buClr>
                <a:srgbClr val="273D40"/>
              </a:buClr>
              <a:buSzPts val="600"/>
              <a:buFont typeface="Wingdings" panose="05000000000000000000" pitchFamily="2" charset="2"/>
              <a:buChar char="l"/>
            </a:pPr>
            <a:r>
              <a:rPr lang="en-US" altLang="en-GB" sz="1300" dirty="0">
                <a:latin typeface="+mn-lt"/>
                <a:cs typeface="+mn-lt"/>
              </a:rPr>
              <a:t>Best model: Linear Regression with Lasso-selected features, rolling window = 26 weeks.</a:t>
            </a:r>
          </a:p>
          <a:p>
            <a:pPr marL="285750" lvl="0" indent="-285750" rtl="0">
              <a:lnSpc>
                <a:spcPct val="110000"/>
              </a:lnSpc>
              <a:spcBef>
                <a:spcPts val="0"/>
              </a:spcBef>
              <a:spcAft>
                <a:spcPts val="0"/>
              </a:spcAft>
              <a:buClr>
                <a:srgbClr val="273D40"/>
              </a:buClr>
              <a:buSzPts val="600"/>
              <a:buFont typeface="Wingdings" panose="05000000000000000000" pitchFamily="2" charset="2"/>
              <a:buChar char="l"/>
            </a:pPr>
            <a:r>
              <a:rPr lang="en-US" altLang="zh-CN" sz="1300" dirty="0">
                <a:latin typeface="+mn-lt"/>
                <a:cs typeface="+mn-lt"/>
              </a:rPr>
              <a:t>Results: average R²= 0.103, average MSE = 0.0019</a:t>
            </a:r>
          </a:p>
          <a:p>
            <a:pPr marL="285750" lvl="0" indent="-285750" rtl="0">
              <a:lnSpc>
                <a:spcPct val="110000"/>
              </a:lnSpc>
              <a:spcBef>
                <a:spcPts val="0"/>
              </a:spcBef>
              <a:spcAft>
                <a:spcPts val="0"/>
              </a:spcAft>
              <a:buClr>
                <a:srgbClr val="273D40"/>
              </a:buClr>
              <a:buSzPts val="600"/>
              <a:buFont typeface="Wingdings" panose="05000000000000000000" pitchFamily="2" charset="2"/>
              <a:buChar char="l"/>
            </a:pPr>
            <a:endParaRPr lang="en-US" altLang="zh-CN" sz="1300" dirty="0">
              <a:latin typeface="+mn-lt"/>
              <a:cs typeface="+mn-lt"/>
            </a:endParaRPr>
          </a:p>
          <a:p>
            <a:pPr marL="0" lvl="0" indent="0" rtl="0">
              <a:lnSpc>
                <a:spcPct val="110000"/>
              </a:lnSpc>
              <a:spcBef>
                <a:spcPts val="0"/>
              </a:spcBef>
              <a:spcAft>
                <a:spcPts val="0"/>
              </a:spcAft>
              <a:buClr>
                <a:srgbClr val="273D40"/>
              </a:buClr>
              <a:buSzPts val="600"/>
              <a:buNone/>
            </a:pPr>
            <a:r>
              <a:rPr lang="en-US" altLang="zh-CN" sz="1300" dirty="0">
                <a:latin typeface="+mn-lt"/>
                <a:cs typeface="+mn-lt"/>
              </a:rPr>
              <a:t>Indicates </a:t>
            </a:r>
            <a:r>
              <a:rPr lang="en-US" altLang="zh-CN" sz="1300" b="1" dirty="0">
                <a:latin typeface="+mn-lt"/>
                <a:cs typeface="+mn-lt"/>
              </a:rPr>
              <a:t>modest explanatory power</a:t>
            </a:r>
            <a:r>
              <a:rPr lang="en-US" altLang="zh-CN" sz="1300" dirty="0">
                <a:latin typeface="+mn-lt"/>
                <a:cs typeface="+mn-lt"/>
              </a:rPr>
              <a:t>, but </a:t>
            </a:r>
            <a:r>
              <a:rPr lang="en-US" altLang="zh-CN" sz="1300" b="1" dirty="0">
                <a:latin typeface="+mn-lt"/>
                <a:cs typeface="+mn-lt"/>
              </a:rPr>
              <a:t>high prediction stability</a:t>
            </a:r>
            <a:r>
              <a:rPr lang="en-US" altLang="zh-CN" sz="1300" dirty="0">
                <a:latin typeface="+mn-lt"/>
                <a:cs typeface="+mn-lt"/>
              </a:rPr>
              <a:t>, consistent with recent literature findings.</a:t>
            </a:r>
            <a:endParaRPr lang="en-US" altLang="en-GB" sz="1300" dirty="0">
              <a:latin typeface="+mn-lt"/>
              <a:cs typeface="+mn-lt"/>
            </a:endParaRPr>
          </a:p>
        </p:txBody>
      </p:sp>
      <p:pic>
        <p:nvPicPr>
          <p:cNvPr id="3" name="图片 2"/>
          <p:cNvPicPr>
            <a:picLocks noChangeAspect="1"/>
          </p:cNvPicPr>
          <p:nvPr/>
        </p:nvPicPr>
        <p:blipFill>
          <a:blip r:embed="rId3"/>
          <a:stretch>
            <a:fillRect/>
          </a:stretch>
        </p:blipFill>
        <p:spPr>
          <a:xfrm>
            <a:off x="5098341" y="1651367"/>
            <a:ext cx="3841237" cy="1699708"/>
          </a:xfrm>
          <a:prstGeom prst="rect">
            <a:avLst/>
          </a:prstGeom>
        </p:spPr>
      </p:pic>
      <p:sp>
        <p:nvSpPr>
          <p:cNvPr id="6" name="文本框 5"/>
          <p:cNvSpPr txBox="1"/>
          <p:nvPr/>
        </p:nvSpPr>
        <p:spPr>
          <a:xfrm>
            <a:off x="5587490" y="3466182"/>
            <a:ext cx="3413456" cy="645160"/>
          </a:xfrm>
          <a:prstGeom prst="rect">
            <a:avLst/>
          </a:prstGeom>
          <a:noFill/>
        </p:spPr>
        <p:txBody>
          <a:bodyPr wrap="square" rtlCol="0">
            <a:spAutoFit/>
          </a:bodyPr>
          <a:lstStyle/>
          <a:p>
            <a:r>
              <a:rPr lang="en-US" altLang="zh-CN" sz="1200" dirty="0">
                <a:solidFill>
                  <a:schemeClr val="bg1"/>
                </a:solidFill>
                <a:latin typeface="+mn-lt"/>
                <a:ea typeface="Cardo" panose="02020600000000000000" charset="-79"/>
                <a:cs typeface="+mn-lt"/>
              </a:rPr>
              <a:t>Top predictive variables align with those emphasized in 2023–2024 research reports:</a:t>
            </a:r>
          </a:p>
          <a:p>
            <a:r>
              <a:rPr lang="en-US" altLang="zh-CN" sz="1200" b="1" dirty="0" err="1">
                <a:solidFill>
                  <a:schemeClr val="bg1"/>
                </a:solidFill>
                <a:latin typeface="+mn-lt"/>
                <a:ea typeface="Cardo" panose="02020600000000000000" charset="-79"/>
                <a:cs typeface="+mn-lt"/>
              </a:rPr>
              <a:t>Log_return</a:t>
            </a:r>
            <a:r>
              <a:rPr lang="en-US" altLang="zh-CN" sz="1200" b="1" dirty="0">
                <a:solidFill>
                  <a:schemeClr val="bg1"/>
                </a:solidFill>
                <a:latin typeface="+mn-lt"/>
                <a:ea typeface="Cardo" panose="02020600000000000000" charset="-79"/>
                <a:cs typeface="+mn-lt"/>
              </a:rPr>
              <a:t> &amp; Net change</a:t>
            </a:r>
            <a:endParaRPr lang="zh-CN" altLang="en-US" sz="1200" b="1" dirty="0">
              <a:solidFill>
                <a:schemeClr val="bg1"/>
              </a:solidFill>
              <a:latin typeface="+mn-lt"/>
              <a:cs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Google Shape;260;p44"/>
          <p:cNvSpPr txBox="1">
            <a:spLocks noGrp="1"/>
          </p:cNvSpPr>
          <p:nvPr>
            <p:ph type="title"/>
            <p:custDataLst>
              <p:tags r:id="rId1"/>
            </p:custDataLst>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Extended Analysis: COMEX vs. CS04 </a:t>
            </a:r>
          </a:p>
        </p:txBody>
      </p:sp>
      <p:sp>
        <p:nvSpPr>
          <p:cNvPr id="5" name="文本框 4"/>
          <p:cNvSpPr txBox="1"/>
          <p:nvPr/>
        </p:nvSpPr>
        <p:spPr>
          <a:xfrm>
            <a:off x="547370" y="749300"/>
            <a:ext cx="7676515" cy="1390650"/>
          </a:xfrm>
          <a:prstGeom prst="rect">
            <a:avLst/>
          </a:prstGeom>
          <a:noFill/>
        </p:spPr>
        <p:txBody>
          <a:bodyPr wrap="square" rtlCol="0">
            <a:spAutoFit/>
          </a:bodyPr>
          <a:lstStyle/>
          <a:p>
            <a:pPr>
              <a:lnSpc>
                <a:spcPct val="110000"/>
              </a:lnSpc>
            </a:pPr>
            <a:r>
              <a:rPr lang="zh-CN" altLang="en-US" sz="1300">
                <a:solidFill>
                  <a:schemeClr val="tx2"/>
                </a:solidFill>
              </a:rPr>
              <a:t>In our earlier stages of research, we built forecasting models using gold futures prices from Yahoo Finance (COMEX, GC=F).</a:t>
            </a:r>
          </a:p>
          <a:p>
            <a:pPr>
              <a:lnSpc>
                <a:spcPct val="110000"/>
              </a:lnSpc>
            </a:pPr>
            <a:r>
              <a:rPr lang="zh-CN" altLang="en-US" sz="1300">
                <a:solidFill>
                  <a:schemeClr val="tx2"/>
                </a:solidFill>
              </a:rPr>
              <a:t>Later, to maintain consistency with the CFTC CoT report’s ratio-based position measures, we replaced COMEX with CS04, a structured spot proxy series.</a:t>
            </a:r>
          </a:p>
          <a:p>
            <a:pPr>
              <a:lnSpc>
                <a:spcPct val="110000"/>
              </a:lnSpc>
            </a:pPr>
            <a:r>
              <a:rPr lang="en-US" altLang="zh-CN" sz="1300">
                <a:solidFill>
                  <a:schemeClr val="tx2"/>
                </a:solidFill>
              </a:rPr>
              <a:t>As you can see, our former model outcome is much more better than now:</a:t>
            </a:r>
            <a:endParaRPr lang="zh-CN" altLang="en-US" sz="1300">
              <a:solidFill>
                <a:schemeClr val="tx2"/>
              </a:solidFill>
            </a:endParaRPr>
          </a:p>
          <a:p>
            <a:endParaRPr lang="zh-CN" altLang="en-US" sz="1300">
              <a:solidFill>
                <a:schemeClr val="tx2"/>
              </a:solidFill>
            </a:endParaRPr>
          </a:p>
        </p:txBody>
      </p:sp>
      <p:graphicFrame>
        <p:nvGraphicFramePr>
          <p:cNvPr id="7" name="表格 6"/>
          <p:cNvGraphicFramePr/>
          <p:nvPr/>
        </p:nvGraphicFramePr>
        <p:xfrm>
          <a:off x="575628" y="1941195"/>
          <a:ext cx="7527925" cy="678180"/>
        </p:xfrm>
        <a:graphic>
          <a:graphicData uri="http://schemas.openxmlformats.org/drawingml/2006/table">
            <a:tbl>
              <a:tblPr/>
              <a:tblGrid>
                <a:gridCol w="1909763">
                  <a:extLst>
                    <a:ext uri="{9D8B030D-6E8A-4147-A177-3AD203B41FA5}">
                      <a16:colId xmlns:a16="http://schemas.microsoft.com/office/drawing/2014/main" val="20000"/>
                    </a:ext>
                  </a:extLst>
                </a:gridCol>
                <a:gridCol w="2646362">
                  <a:extLst>
                    <a:ext uri="{9D8B030D-6E8A-4147-A177-3AD203B41FA5}">
                      <a16:colId xmlns:a16="http://schemas.microsoft.com/office/drawing/2014/main" val="20001"/>
                    </a:ext>
                  </a:extLst>
                </a:gridCol>
                <a:gridCol w="2252663">
                  <a:extLst>
                    <a:ext uri="{9D8B030D-6E8A-4147-A177-3AD203B41FA5}">
                      <a16:colId xmlns:a16="http://schemas.microsoft.com/office/drawing/2014/main" val="20002"/>
                    </a:ext>
                  </a:extLst>
                </a:gridCol>
                <a:gridCol w="719137">
                  <a:extLst>
                    <a:ext uri="{9D8B030D-6E8A-4147-A177-3AD203B41FA5}">
                      <a16:colId xmlns:a16="http://schemas.microsoft.com/office/drawing/2014/main" val="20003"/>
                    </a:ext>
                  </a:extLst>
                </a:gridCol>
              </a:tblGrid>
              <a:tr h="226060">
                <a:tc>
                  <a:txBody>
                    <a:bodyPr/>
                    <a:lstStyle/>
                    <a:p>
                      <a:pPr marL="0" indent="0" algn="ctr">
                        <a:buNone/>
                      </a:pPr>
                      <a:r>
                        <a:rPr lang="en-US" sz="1100" b="1">
                          <a:solidFill>
                            <a:schemeClr val="tx1"/>
                          </a:solidFill>
                          <a:latin typeface="+mn-lt"/>
                          <a:cs typeface="+mn-lt"/>
                        </a:rPr>
                        <a:t>Best Model</a:t>
                      </a:r>
                      <a:endParaRPr lang="en-US" altLang="en-US" sz="1100" b="1">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p>
                      <a:pPr marL="0" indent="0" algn="ctr">
                        <a:buNone/>
                      </a:pPr>
                      <a:r>
                        <a:rPr lang="en-US" sz="1100" b="1">
                          <a:solidFill>
                            <a:schemeClr val="tx1"/>
                          </a:solidFill>
                          <a:latin typeface="+mn-lt"/>
                          <a:cs typeface="+mn-lt"/>
                        </a:rPr>
                        <a:t>Data Source</a:t>
                      </a:r>
                      <a:endParaRPr lang="en-US" altLang="en-US" sz="1100" b="1">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p>
                      <a:pPr marL="0" indent="0" algn="ctr">
                        <a:buNone/>
                      </a:pPr>
                      <a:r>
                        <a:rPr lang="en-US" sz="1100" b="1">
                          <a:solidFill>
                            <a:schemeClr val="tx1"/>
                          </a:solidFill>
                          <a:latin typeface="+mn-lt"/>
                          <a:cs typeface="+mn-lt"/>
                        </a:rPr>
                        <a:t>R square</a:t>
                      </a:r>
                      <a:endParaRPr lang="en-US" altLang="en-US" sz="1100" b="1">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p>
                      <a:pPr marL="0" indent="0" algn="ctr">
                        <a:buNone/>
                      </a:pPr>
                      <a:r>
                        <a:rPr lang="en-US" sz="1100" b="1">
                          <a:solidFill>
                            <a:schemeClr val="tx1"/>
                          </a:solidFill>
                          <a:latin typeface="+mn-lt"/>
                          <a:cs typeface="+mn-lt"/>
                        </a:rPr>
                        <a:t>MSE</a:t>
                      </a:r>
                      <a:endParaRPr lang="en-US" altLang="en-US" sz="1100" b="1">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165100">
                <a:tc>
                  <a:txBody>
                    <a:bodyPr/>
                    <a:lstStyle/>
                    <a:p>
                      <a:pPr marL="0" indent="0" algn="ctr">
                        <a:buNone/>
                      </a:pPr>
                      <a:r>
                        <a:rPr lang="en-US" sz="1100">
                          <a:solidFill>
                            <a:schemeClr val="tx1"/>
                          </a:solidFill>
                          <a:latin typeface="+mn-lt"/>
                          <a:cs typeface="+mn-lt"/>
                        </a:rPr>
                        <a:t>ARIMAX(1,0,1)+Garch</a:t>
                      </a:r>
                      <a:endParaRPr lang="en-US" altLang="en-US" sz="1100">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p>
                      <a:pPr marL="0" indent="0" algn="ctr">
                        <a:buNone/>
                      </a:pPr>
                      <a:r>
                        <a:rPr lang="en-US" sz="1100">
                          <a:solidFill>
                            <a:schemeClr val="tx1"/>
                          </a:solidFill>
                          <a:latin typeface="+mn-lt"/>
                          <a:cs typeface="+mn-lt"/>
                        </a:rPr>
                        <a:t>COMEX</a:t>
                      </a:r>
                      <a:endParaRPr lang="en-US" altLang="en-US" sz="1100">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p>
                      <a:pPr marL="0" indent="0" algn="ctr">
                        <a:buNone/>
                      </a:pPr>
                      <a:r>
                        <a:rPr lang="en-US" sz="1100" b="1">
                          <a:solidFill>
                            <a:schemeClr val="tx1"/>
                          </a:solidFill>
                          <a:latin typeface="+mn-lt"/>
                          <a:cs typeface="+mn-lt"/>
                        </a:rPr>
                        <a:t>0.3851</a:t>
                      </a:r>
                      <a:endParaRPr lang="en-US" altLang="en-US" sz="1100" b="1">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p>
                      <a:pPr marL="0" indent="0" algn="ctr">
                        <a:buNone/>
                      </a:pPr>
                      <a:r>
                        <a:rPr lang="en-US" sz="1100" b="1">
                          <a:solidFill>
                            <a:schemeClr val="tx1"/>
                          </a:solidFill>
                          <a:latin typeface="+mn-lt"/>
                          <a:cs typeface="+mn-lt"/>
                        </a:rPr>
                        <a:t>0.0001</a:t>
                      </a:r>
                      <a:endParaRPr lang="en-US" altLang="en-US" sz="1100" b="1">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1"/>
                  </a:ext>
                </a:extLst>
              </a:tr>
              <a:tr h="165100">
                <a:tc>
                  <a:txBody>
                    <a:bodyPr/>
                    <a:lstStyle/>
                    <a:p>
                      <a:pPr marL="0" indent="0" algn="ctr">
                        <a:buNone/>
                      </a:pPr>
                      <a:r>
                        <a:rPr lang="en-US" sz="1100">
                          <a:solidFill>
                            <a:schemeClr val="tx1"/>
                          </a:solidFill>
                          <a:latin typeface="+mn-lt"/>
                          <a:cs typeface="+mn-lt"/>
                        </a:rPr>
                        <a:t>ARIMAX(1,0,1)+Garch</a:t>
                      </a:r>
                      <a:endParaRPr lang="en-US" altLang="en-US" sz="1100">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p>
                      <a:pPr marL="0" indent="0" algn="ctr">
                        <a:buNone/>
                      </a:pPr>
                      <a:r>
                        <a:rPr lang="en-US" sz="1100">
                          <a:solidFill>
                            <a:schemeClr val="tx1"/>
                          </a:solidFill>
                          <a:latin typeface="+mn-lt"/>
                          <a:cs typeface="+mn-lt"/>
                        </a:rPr>
                        <a:t>CS04</a:t>
                      </a:r>
                      <a:endParaRPr lang="en-US" altLang="en-US" sz="1100">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p>
                      <a:pPr marL="0" indent="0" algn="ctr">
                        <a:buNone/>
                      </a:pPr>
                      <a:r>
                        <a:rPr lang="en-US" sz="1100">
                          <a:solidFill>
                            <a:schemeClr val="tx1"/>
                          </a:solidFill>
                          <a:latin typeface="+mn-lt"/>
                          <a:cs typeface="+mn-lt"/>
                        </a:rPr>
                        <a:t>-0.0733</a:t>
                      </a:r>
                      <a:endParaRPr lang="en-US" altLang="en-US" sz="1100">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tc>
                  <a:txBody>
                    <a:bodyPr/>
                    <a:lstStyle/>
                    <a:p>
                      <a:pPr marL="0" indent="0" algn="ctr">
                        <a:buNone/>
                      </a:pPr>
                      <a:r>
                        <a:rPr lang="en-US" sz="1100">
                          <a:solidFill>
                            <a:schemeClr val="tx1"/>
                          </a:solidFill>
                          <a:latin typeface="+mn-lt"/>
                          <a:cs typeface="+mn-lt"/>
                        </a:rPr>
                        <a:t>0.0046</a:t>
                      </a:r>
                      <a:endParaRPr lang="en-US" altLang="en-US" sz="1100">
                        <a:solidFill>
                          <a:schemeClr val="tx1"/>
                        </a:solidFill>
                        <a:latin typeface="+mn-lt"/>
                        <a:cs typeface="+mn-lt"/>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607695" y="2773045"/>
            <a:ext cx="7928610" cy="1906905"/>
          </a:xfrm>
          <a:prstGeom prst="rect">
            <a:avLst/>
          </a:prstGeom>
          <a:noFill/>
        </p:spPr>
        <p:txBody>
          <a:bodyPr wrap="square" rtlCol="0">
            <a:spAutoFit/>
          </a:bodyPr>
          <a:lstStyle/>
          <a:p>
            <a:r>
              <a:rPr lang="en-US" altLang="zh-CN">
                <a:solidFill>
                  <a:schemeClr val="tx2"/>
                </a:solidFill>
              </a:rPr>
              <a:t>Our guess for the d</a:t>
            </a:r>
            <a:r>
              <a:rPr lang="zh-CN" altLang="en-US">
                <a:solidFill>
                  <a:schemeClr val="tx2"/>
                </a:solidFill>
              </a:rPr>
              <a:t>ifference</a:t>
            </a:r>
            <a:r>
              <a:rPr lang="en-US" altLang="zh-CN">
                <a:solidFill>
                  <a:schemeClr val="tx2"/>
                </a:solidFill>
              </a:rPr>
              <a:t>:</a:t>
            </a:r>
            <a:endParaRPr lang="zh-CN" altLang="en-US">
              <a:solidFill>
                <a:schemeClr val="tx2"/>
              </a:solidFill>
            </a:endParaRPr>
          </a:p>
          <a:p>
            <a:pPr marL="412750" indent="-285750" algn="l">
              <a:buSzPts val="1600"/>
              <a:buFont typeface="Arial" panose="020B0604020202020204" pitchFamily="34" charset="0"/>
              <a:buChar char="•"/>
            </a:pPr>
            <a:r>
              <a:rPr lang="en-US" altLang="en-GB" sz="1300" dirty="0">
                <a:solidFill>
                  <a:schemeClr val="lt2"/>
                </a:solidFill>
                <a:latin typeface="+mn-lt"/>
                <a:ea typeface="Cardo" panose="02020600000000000000"/>
                <a:cs typeface="+mn-lt"/>
              </a:rPr>
              <a:t>CS04 is a smoothed and synthetic spot-price proxy, constructed for long-term macroeconomic analysis. As a reult, it lacks the short-term volatility and trading sentiment that are critical for behavior-based predictive models.</a:t>
            </a:r>
          </a:p>
          <a:p>
            <a:pPr marL="412750" indent="-285750" algn="l">
              <a:buSzPts val="1600"/>
              <a:buFont typeface="Arial" panose="020B0604020202020204" pitchFamily="34" charset="0"/>
              <a:buChar char="•"/>
            </a:pPr>
            <a:r>
              <a:rPr lang="en-US" altLang="en-GB" sz="1300" dirty="0">
                <a:solidFill>
                  <a:schemeClr val="lt2"/>
                </a:solidFill>
                <a:latin typeface="+mn-lt"/>
                <a:ea typeface="Cardo" panose="02020600000000000000"/>
                <a:cs typeface="+mn-lt"/>
              </a:rPr>
              <a:t>In contrast, COMEX futures prices reflect real market transactions and are highly sensitive to investor expectations and speculative pressure.</a:t>
            </a:r>
          </a:p>
          <a:p>
            <a:pPr marL="127000" indent="0" algn="l">
              <a:buSzPts val="1600"/>
              <a:buFont typeface="Arial" panose="020B0604020202020204" pitchFamily="34" charset="0"/>
              <a:buNone/>
            </a:pPr>
            <a:r>
              <a:rPr lang="en-US" altLang="en-GB" sz="1300" dirty="0">
                <a:solidFill>
                  <a:schemeClr val="bg1"/>
                </a:solidFill>
                <a:latin typeface="+mn-lt"/>
                <a:ea typeface="Cardo" panose="02020600000000000000"/>
                <a:cs typeface="+mn-lt"/>
              </a:rPr>
              <a:t>Since our analysis is based on the COT report, it is essentially grounded in behavioral finance, where market sentiment forms the basis of our strategy. Due to the lack of high-frequency fluctuations and sentiment responsiveness in the CS04 data, the model’s performance may deteriorate significantly.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5"/>
        <p:cNvGrpSpPr/>
        <p:nvPr/>
      </p:nvGrpSpPr>
      <p:grpSpPr>
        <a:xfrm>
          <a:off x="0" y="0"/>
          <a:ext cx="0" cy="0"/>
          <a:chOff x="0" y="0"/>
          <a:chExt cx="0" cy="0"/>
        </a:xfrm>
      </p:grpSpPr>
      <p:grpSp>
        <p:nvGrpSpPr>
          <p:cNvPr id="236" name="Google Shape;236;p43"/>
          <p:cNvGrpSpPr/>
          <p:nvPr/>
        </p:nvGrpSpPr>
        <p:grpSpPr>
          <a:xfrm>
            <a:off x="3329525" y="1640123"/>
            <a:ext cx="2637351" cy="3510427"/>
            <a:chOff x="3329525" y="1640123"/>
            <a:chExt cx="2637351" cy="3510427"/>
          </a:xfrm>
        </p:grpSpPr>
        <p:pic>
          <p:nvPicPr>
            <p:cNvPr id="237" name="Google Shape;237;p43"/>
            <p:cNvPicPr preferRelativeResize="0"/>
            <p:nvPr/>
          </p:nvPicPr>
          <p:blipFill>
            <a:blip r:embed="rId4"/>
            <a:stretch>
              <a:fillRect/>
            </a:stretch>
          </p:blipFill>
          <p:spPr>
            <a:xfrm>
              <a:off x="3329525" y="1640123"/>
              <a:ext cx="2637351" cy="2625254"/>
            </a:xfrm>
            <a:prstGeom prst="rect">
              <a:avLst/>
            </a:prstGeom>
            <a:noFill/>
            <a:ln>
              <a:noFill/>
            </a:ln>
          </p:spPr>
        </p:pic>
        <p:pic>
          <p:nvPicPr>
            <p:cNvPr id="238" name="Google Shape;238;p43"/>
            <p:cNvPicPr preferRelativeResize="0"/>
            <p:nvPr/>
          </p:nvPicPr>
          <p:blipFill rotWithShape="1">
            <a:blip r:embed="rId4"/>
            <a:srcRect t="15104" r="70676" b="15097"/>
            <a:stretch>
              <a:fillRect/>
            </a:stretch>
          </p:blipFill>
          <p:spPr>
            <a:xfrm rot="5400000">
              <a:off x="4063387" y="3386038"/>
              <a:ext cx="1047401" cy="2481624"/>
            </a:xfrm>
            <a:prstGeom prst="rect">
              <a:avLst/>
            </a:prstGeom>
            <a:noFill/>
            <a:ln>
              <a:noFill/>
            </a:ln>
          </p:spPr>
        </p:pic>
      </p:grpSp>
      <p:pic>
        <p:nvPicPr>
          <p:cNvPr id="239" name="Google Shape;239;p43"/>
          <p:cNvPicPr preferRelativeResize="0"/>
          <p:nvPr/>
        </p:nvPicPr>
        <p:blipFill>
          <a:blip r:embed="rId5"/>
          <a:stretch>
            <a:fillRect/>
          </a:stretch>
        </p:blipFill>
        <p:spPr>
          <a:xfrm>
            <a:off x="3493791" y="3305724"/>
            <a:ext cx="1344325" cy="1167350"/>
          </a:xfrm>
          <a:prstGeom prst="rect">
            <a:avLst/>
          </a:prstGeom>
          <a:noFill/>
          <a:ln>
            <a:noFill/>
          </a:ln>
        </p:spPr>
      </p:pic>
      <p:sp>
        <p:nvSpPr>
          <p:cNvPr id="240" name="Google Shape;240;p43"/>
          <p:cNvSpPr txBox="1">
            <a:spLocks noGrp="1"/>
          </p:cNvSpPr>
          <p:nvPr>
            <p:ph type="ctrTitle" idx="6"/>
          </p:nvPr>
        </p:nvSpPr>
        <p:spPr>
          <a:xfrm>
            <a:off x="713105" y="3490595"/>
            <a:ext cx="3081020" cy="57785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altLang="en-GB" dirty="0"/>
              <a:t>Crude Oil</a:t>
            </a:r>
            <a:r>
              <a:rPr lang="en-GB" dirty="0"/>
              <a:t> Future Price Forecasting Model</a:t>
            </a:r>
          </a:p>
        </p:txBody>
      </p:sp>
      <p:sp>
        <p:nvSpPr>
          <p:cNvPr id="242" name="Google Shape;242;p43"/>
          <p:cNvSpPr txBox="1">
            <a:spLocks noGrp="1"/>
          </p:cNvSpPr>
          <p:nvPr>
            <p:ph type="title" idx="8"/>
          </p:nvPr>
        </p:nvSpPr>
        <p:spPr>
          <a:xfrm>
            <a:off x="713225" y="2939850"/>
            <a:ext cx="20847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GB"/>
              <a:t>03</a:t>
            </a:r>
          </a:p>
        </p:txBody>
      </p:sp>
      <p:sp>
        <p:nvSpPr>
          <p:cNvPr id="244" name="Google Shape;244;p43"/>
          <p:cNvSpPr txBox="1">
            <a:spLocks noGrp="1"/>
          </p:cNvSpPr>
          <p:nvPr>
            <p:ph type="ctrTitle"/>
          </p:nvPr>
        </p:nvSpPr>
        <p:spPr>
          <a:xfrm>
            <a:off x="713225" y="1650344"/>
            <a:ext cx="20847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GB" dirty="0"/>
              <a:t>Approach Intruductions</a:t>
            </a:r>
          </a:p>
        </p:txBody>
      </p:sp>
      <p:sp>
        <p:nvSpPr>
          <p:cNvPr id="246" name="Google Shape;246;p43"/>
          <p:cNvSpPr txBox="1">
            <a:spLocks noGrp="1"/>
          </p:cNvSpPr>
          <p:nvPr>
            <p:ph type="title" idx="2"/>
          </p:nvPr>
        </p:nvSpPr>
        <p:spPr>
          <a:xfrm>
            <a:off x="713225" y="1100675"/>
            <a:ext cx="20847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GB" dirty="0"/>
              <a:t>01</a:t>
            </a:r>
          </a:p>
        </p:txBody>
      </p:sp>
      <p:sp>
        <p:nvSpPr>
          <p:cNvPr id="247" name="Google Shape;247;p43"/>
          <p:cNvSpPr txBox="1">
            <a:spLocks noGrp="1"/>
          </p:cNvSpPr>
          <p:nvPr>
            <p:ph type="ctrTitle" idx="3"/>
          </p:nvPr>
        </p:nvSpPr>
        <p:spPr>
          <a:xfrm>
            <a:off x="5655310" y="1650365"/>
            <a:ext cx="2775585" cy="577850"/>
          </a:xfrm>
          <a:prstGeom prst="rect">
            <a:avLst/>
          </a:prstGeom>
        </p:spPr>
        <p:txBody>
          <a:bodyPr spcFirstLastPara="1" wrap="square" lIns="274300" tIns="0" rIns="91425" bIns="91425" anchor="t" anchorCtr="0">
            <a:noAutofit/>
          </a:bodyPr>
          <a:lstStyle/>
          <a:p>
            <a:pPr marL="0" lvl="0" indent="0" algn="r" rtl="0">
              <a:spcBef>
                <a:spcPts val="0"/>
              </a:spcBef>
              <a:spcAft>
                <a:spcPts val="0"/>
              </a:spcAft>
              <a:buNone/>
            </a:pPr>
            <a:r>
              <a:rPr lang="en-GB" dirty="0"/>
              <a:t>Gold Future Price Forecasting Model</a:t>
            </a:r>
          </a:p>
        </p:txBody>
      </p:sp>
      <p:sp>
        <p:nvSpPr>
          <p:cNvPr id="249" name="Google Shape;249;p43"/>
          <p:cNvSpPr txBox="1">
            <a:spLocks noGrp="1"/>
          </p:cNvSpPr>
          <p:nvPr>
            <p:ph type="title" idx="5"/>
          </p:nvPr>
        </p:nvSpPr>
        <p:spPr>
          <a:xfrm>
            <a:off x="6346031" y="1102100"/>
            <a:ext cx="2084700" cy="5763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GB" dirty="0"/>
              <a:t>02</a:t>
            </a:r>
          </a:p>
        </p:txBody>
      </p:sp>
      <p:sp>
        <p:nvSpPr>
          <p:cNvPr id="250" name="Google Shape;250;p43"/>
          <p:cNvSpPr txBox="1">
            <a:spLocks noGrp="1"/>
          </p:cNvSpPr>
          <p:nvPr>
            <p:ph type="ctrTitle" idx="9"/>
          </p:nvPr>
        </p:nvSpPr>
        <p:spPr>
          <a:xfrm>
            <a:off x="6003290" y="3490595"/>
            <a:ext cx="2427605" cy="57785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US" altLang="en-GB"/>
              <a:t>Corn </a:t>
            </a:r>
            <a:r>
              <a:rPr lang="en-GB"/>
              <a:t>Future Price Forecasting Model</a:t>
            </a:r>
          </a:p>
        </p:txBody>
      </p:sp>
      <p:sp>
        <p:nvSpPr>
          <p:cNvPr id="252" name="Google Shape;252;p43"/>
          <p:cNvSpPr txBox="1">
            <a:spLocks noGrp="1"/>
          </p:cNvSpPr>
          <p:nvPr>
            <p:ph type="title" idx="14"/>
          </p:nvPr>
        </p:nvSpPr>
        <p:spPr>
          <a:xfrm>
            <a:off x="6346031" y="2939850"/>
            <a:ext cx="2084700" cy="5778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GB"/>
              <a:t>04</a:t>
            </a:r>
          </a:p>
        </p:txBody>
      </p:sp>
      <p:pic>
        <p:nvPicPr>
          <p:cNvPr id="253" name="Google Shape;253;p43"/>
          <p:cNvPicPr preferRelativeResize="0"/>
          <p:nvPr/>
        </p:nvPicPr>
        <p:blipFill>
          <a:blip r:embed="rId6"/>
          <a:stretch>
            <a:fillRect/>
          </a:stretch>
        </p:blipFill>
        <p:spPr>
          <a:xfrm flipH="1">
            <a:off x="3575325" y="2428300"/>
            <a:ext cx="1952275" cy="2044775"/>
          </a:xfrm>
          <a:prstGeom prst="rect">
            <a:avLst/>
          </a:prstGeom>
          <a:noFill/>
          <a:ln>
            <a:noFill/>
          </a:ln>
        </p:spPr>
      </p:pic>
      <p:pic>
        <p:nvPicPr>
          <p:cNvPr id="254" name="Google Shape;254;p43"/>
          <p:cNvPicPr preferRelativeResize="0"/>
          <p:nvPr/>
        </p:nvPicPr>
        <p:blipFill>
          <a:blip r:embed="rId7"/>
          <a:stretch>
            <a:fillRect/>
          </a:stretch>
        </p:blipFill>
        <p:spPr>
          <a:xfrm flipH="1">
            <a:off x="3306883" y="1260950"/>
            <a:ext cx="1932591" cy="2044775"/>
          </a:xfrm>
          <a:prstGeom prst="rect">
            <a:avLst/>
          </a:prstGeom>
          <a:noFill/>
          <a:ln>
            <a:noFill/>
          </a:ln>
        </p:spPr>
      </p:pic>
      <p:pic>
        <p:nvPicPr>
          <p:cNvPr id="255" name="Google Shape;255;p43"/>
          <p:cNvPicPr preferRelativeResize="0"/>
          <p:nvPr/>
        </p:nvPicPr>
        <p:blipFill>
          <a:blip r:embed="rId8"/>
          <a:stretch>
            <a:fillRect/>
          </a:stretch>
        </p:blipFill>
        <p:spPr>
          <a:xfrm>
            <a:off x="5283225" y="1537375"/>
            <a:ext cx="839381" cy="803750"/>
          </a:xfrm>
          <a:prstGeom prst="rect">
            <a:avLst/>
          </a:prstGeom>
          <a:noFill/>
          <a:ln>
            <a:noFill/>
          </a:ln>
        </p:spPr>
      </p:pic>
      <p:sp>
        <p:nvSpPr>
          <p:cNvPr id="309" name="Google Shape;309;p47"/>
          <p:cNvSpPr txBox="1">
            <a:spLocks noGrp="1"/>
          </p:cNvSpPr>
          <p:nvPr>
            <p:custDataLst>
              <p:tags r:id="rId1"/>
            </p:custDataLst>
          </p:nvPr>
        </p:nvSpPr>
        <p:spPr>
          <a:xfrm>
            <a:off x="2218690" y="283210"/>
            <a:ext cx="4462780" cy="6553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Josefin Sans"/>
              <a:buNone/>
              <a:defRPr sz="4300" b="0" i="0" u="none" strike="noStrike" cap="none">
                <a:solidFill>
                  <a:schemeClr val="dk2"/>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r>
              <a:rPr lang="en-US" altLang="en-GB" sz="3200" dirty="0"/>
              <a:t>Presentation Structure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941700" y="2106650"/>
            <a:ext cx="4462800" cy="204477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Crude Oil Future Price Forecasting Model</a:t>
            </a:r>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03</a:t>
            </a:r>
          </a:p>
        </p:txBody>
      </p:sp>
      <p:pic>
        <p:nvPicPr>
          <p:cNvPr id="312" name="Google Shape;312;p47"/>
          <p:cNvPicPr preferRelativeResize="0"/>
          <p:nvPr/>
        </p:nvPicPr>
        <p:blipFill>
          <a:blip r:embed="rId3"/>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stretch>
            <a:fillRect/>
          </a:stretch>
        </p:blipFill>
        <p:spPr>
          <a:xfrm>
            <a:off x="3941691" y="899509"/>
            <a:ext cx="875027" cy="89218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266" y="373888"/>
            <a:ext cx="5823201" cy="530400"/>
          </a:xfrm>
        </p:spPr>
        <p:txBody>
          <a:bodyPr/>
          <a:lstStyle/>
          <a:p>
            <a:r>
              <a:rPr lang="en-US" sz="2000" b="1" dirty="0">
                <a:latin typeface="Josefin Sans" pitchFamily="2" charset="77"/>
                <a:cs typeface="Arial" panose="020B0604020202020204" pitchFamily="34" charset="0"/>
              </a:rPr>
              <a:t>Why Commitment of Traders (CoT) Matters</a:t>
            </a:r>
            <a:br>
              <a:rPr lang="en-US" sz="2000" dirty="0">
                <a:latin typeface="Josefin Sans" pitchFamily="2" charset="77"/>
                <a:cs typeface="Arial" panose="020B0604020202020204" pitchFamily="34" charset="0"/>
              </a:rPr>
            </a:br>
            <a:endParaRPr lang="en-US" sz="2000" dirty="0">
              <a:latin typeface="Josefin Sans" pitchFamily="2" charset="77"/>
              <a:cs typeface="Arial" panose="020B0604020202020204" pitchFamily="34" charset="0"/>
            </a:endParaRPr>
          </a:p>
        </p:txBody>
      </p:sp>
      <p:sp>
        <p:nvSpPr>
          <p:cNvPr id="3" name="Text Placeholder 2"/>
          <p:cNvSpPr>
            <a:spLocks noGrp="1"/>
          </p:cNvSpPr>
          <p:nvPr>
            <p:ph type="body" idx="1"/>
          </p:nvPr>
        </p:nvSpPr>
        <p:spPr>
          <a:xfrm>
            <a:off x="648598" y="1221616"/>
            <a:ext cx="7098401" cy="3206450"/>
          </a:xfrm>
        </p:spPr>
        <p:txBody>
          <a:bodyPr/>
          <a:lstStyle/>
          <a:p>
            <a:r>
              <a:rPr lang="en-US" b="1" dirty="0">
                <a:latin typeface="+mn-lt"/>
                <a:cs typeface="+mn-lt"/>
              </a:rPr>
              <a:t>Speculative flows heavily influence short-term crude oil prices</a:t>
            </a:r>
            <a:r>
              <a:rPr lang="en-US" dirty="0">
                <a:latin typeface="+mn-lt"/>
                <a:cs typeface="+mn-lt"/>
              </a:rPr>
              <a:t>, especially during demand shocks and geopolitical disruptions. (Kilian &amp; Murphy, 2014)</a:t>
            </a:r>
          </a:p>
          <a:p>
            <a:endParaRPr lang="en-US" dirty="0">
              <a:latin typeface="+mn-lt"/>
              <a:cs typeface="+mn-lt"/>
            </a:endParaRPr>
          </a:p>
          <a:p>
            <a:r>
              <a:rPr lang="en-US" b="1" dirty="0">
                <a:latin typeface="+mn-lt"/>
                <a:cs typeface="+mn-lt"/>
              </a:rPr>
              <a:t>Positioning extremes in oil futures markets predict future mean-reversions</a:t>
            </a:r>
            <a:r>
              <a:rPr lang="en-US" dirty="0">
                <a:latin typeface="+mn-lt"/>
                <a:cs typeface="+mn-lt"/>
              </a:rPr>
              <a:t>, offering contrarian trading opportunities. (Alquist &amp; Gervais, 2013)</a:t>
            </a:r>
          </a:p>
          <a:p>
            <a:endParaRPr lang="en-US" dirty="0">
              <a:latin typeface="+mn-lt"/>
              <a:cs typeface="+mn-lt"/>
            </a:endParaRPr>
          </a:p>
          <a:p>
            <a:r>
              <a:rPr lang="en-US" b="1" dirty="0">
                <a:latin typeface="+mn-lt"/>
                <a:cs typeface="+mn-lt"/>
              </a:rPr>
              <a:t>Post-2000 Financialization:</a:t>
            </a:r>
            <a:r>
              <a:rPr lang="en-US" dirty="0">
                <a:latin typeface="+mn-lt"/>
                <a:cs typeface="+mn-lt"/>
              </a:rPr>
              <a:t> Increased participation by non-commercial traders (hedge funds, CTAs) has made crude oil prices </a:t>
            </a:r>
            <a:r>
              <a:rPr lang="en-US" b="1" dirty="0">
                <a:latin typeface="+mn-lt"/>
                <a:cs typeface="+mn-lt"/>
              </a:rPr>
              <a:t>more sensitive to shifts in speculative positioning</a:t>
            </a:r>
            <a:r>
              <a:rPr lang="en-US" dirty="0">
                <a:latin typeface="+mn-lt"/>
                <a:cs typeface="+mn-lt"/>
              </a:rPr>
              <a:t>. (Irwin &amp; Sanders, 2012)</a:t>
            </a:r>
          </a:p>
          <a:p>
            <a:endParaRPr lang="en-US" dirty="0">
              <a:latin typeface="+mn-lt"/>
              <a:cs typeface="+mn-lt"/>
            </a:endParaRPr>
          </a:p>
          <a:p>
            <a:r>
              <a:rPr lang="en-US" b="1" dirty="0">
                <a:latin typeface="+mn-lt"/>
                <a:cs typeface="+mn-lt"/>
              </a:rPr>
              <a:t>During periods of supply uncertainty</a:t>
            </a:r>
            <a:r>
              <a:rPr lang="en-US" dirty="0">
                <a:latin typeface="+mn-lt"/>
                <a:cs typeface="+mn-lt"/>
              </a:rPr>
              <a:t> (e.g., SPR releases, OPEC+ cuts), </a:t>
            </a:r>
            <a:r>
              <a:rPr lang="en-US" b="1" dirty="0">
                <a:latin typeface="+mn-lt"/>
                <a:cs typeface="+mn-lt"/>
              </a:rPr>
              <a:t>"who holds the barrels"</a:t>
            </a:r>
            <a:r>
              <a:rPr lang="en-US" dirty="0">
                <a:latin typeface="+mn-lt"/>
                <a:cs typeface="+mn-lt"/>
              </a:rPr>
              <a:t> — speculators vs. commercials — matters as much as inventory data or production numbers.</a:t>
            </a:r>
          </a:p>
          <a:p>
            <a:endParaRPr lang="en-US" dirty="0">
              <a:latin typeface="+mn-lt"/>
              <a:cs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4" y="359704"/>
            <a:ext cx="6087110"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Data Source and Preprocessing</a:t>
            </a:r>
            <a:endParaRPr lang="en-GB" sz="2000" dirty="0"/>
          </a:p>
        </p:txBody>
      </p:sp>
      <p:graphicFrame>
        <p:nvGraphicFramePr>
          <p:cNvPr id="7" name="表格 6"/>
          <p:cNvGraphicFramePr>
            <a:graphicFrameLocks noGrp="1"/>
          </p:cNvGraphicFramePr>
          <p:nvPr/>
        </p:nvGraphicFramePr>
        <p:xfrm>
          <a:off x="547414" y="889929"/>
          <a:ext cx="7718424" cy="822960"/>
        </p:xfrm>
        <a:graphic>
          <a:graphicData uri="http://schemas.openxmlformats.org/drawingml/2006/table">
            <a:tbl>
              <a:tblPr/>
              <a:tblGrid>
                <a:gridCol w="2098020">
                  <a:extLst>
                    <a:ext uri="{9D8B030D-6E8A-4147-A177-3AD203B41FA5}">
                      <a16:colId xmlns:a16="http://schemas.microsoft.com/office/drawing/2014/main" val="20000"/>
                    </a:ext>
                  </a:extLst>
                </a:gridCol>
                <a:gridCol w="3047596">
                  <a:extLst>
                    <a:ext uri="{9D8B030D-6E8A-4147-A177-3AD203B41FA5}">
                      <a16:colId xmlns:a16="http://schemas.microsoft.com/office/drawing/2014/main" val="20001"/>
                    </a:ext>
                  </a:extLst>
                </a:gridCol>
                <a:gridCol w="2572808">
                  <a:extLst>
                    <a:ext uri="{9D8B030D-6E8A-4147-A177-3AD203B41FA5}">
                      <a16:colId xmlns:a16="http://schemas.microsoft.com/office/drawing/2014/main" val="20002"/>
                    </a:ext>
                  </a:extLst>
                </a:gridCol>
              </a:tblGrid>
              <a:tr h="0">
                <a:tc>
                  <a:txBody>
                    <a:bodyPr/>
                    <a:lstStyle/>
                    <a:p>
                      <a:r>
                        <a:rPr lang="en-US" sz="1200" dirty="0">
                          <a:solidFill>
                            <a:schemeClr val="tx2"/>
                          </a:solidFill>
                          <a:latin typeface="+mn-lt"/>
                          <a:ea typeface="Cardo" panose="02020600000000000000" charset="-79"/>
                          <a:cs typeface="+mn-lt"/>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chemeClr val="tx2"/>
                          </a:solidFill>
                          <a:latin typeface="+mn-lt"/>
                          <a:ea typeface="Cardo" panose="02020600000000000000" charset="-79"/>
                          <a:cs typeface="+mn-lt"/>
                        </a:rPr>
                        <a:t>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a:solidFill>
                            <a:schemeClr val="tx2"/>
                          </a:solidFill>
                          <a:latin typeface="+mn-lt"/>
                          <a:ea typeface="Cardo" panose="02020600000000000000" charset="-79"/>
                          <a:cs typeface="+mn-lt"/>
                        </a:rPr>
                        <a:t>Frequency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extLst>
                  <a:ext uri="{0D108BD9-81ED-4DB2-BD59-A6C34878D82A}">
                    <a16:rowId xmlns:a16="http://schemas.microsoft.com/office/drawing/2014/main" val="10000"/>
                  </a:ext>
                </a:extLst>
              </a:tr>
              <a:tr h="0">
                <a:tc>
                  <a:txBody>
                    <a:bodyPr/>
                    <a:lstStyle/>
                    <a:p>
                      <a:r>
                        <a:rPr lang="en-US" sz="1200" b="1" dirty="0" err="1">
                          <a:solidFill>
                            <a:schemeClr val="tx2"/>
                          </a:solidFill>
                          <a:latin typeface="+mn-lt"/>
                          <a:ea typeface="Cardo" panose="02020600000000000000" charset="-79"/>
                          <a:cs typeface="+mn-lt"/>
                        </a:rPr>
                        <a:t>CoT</a:t>
                      </a:r>
                      <a:r>
                        <a:rPr lang="en-US" sz="1200" b="1" dirty="0">
                          <a:solidFill>
                            <a:schemeClr val="tx2"/>
                          </a:solidFill>
                          <a:latin typeface="+mn-lt"/>
                          <a:ea typeface="Cardo" panose="02020600000000000000" charset="-79"/>
                          <a:cs typeface="+mn-lt"/>
                        </a:rPr>
                        <a:t> Report (Legacy)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chemeClr val="tx2"/>
                          </a:solidFill>
                          <a:latin typeface="+mn-lt"/>
                          <a:ea typeface="Cardo" panose="02020600000000000000" charset="-79"/>
                          <a:cs typeface="+mn-lt"/>
                        </a:rPr>
                        <a:t>CFTC Commitment of Traders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chemeClr val="tx2"/>
                          </a:solidFill>
                          <a:latin typeface="+mn-lt"/>
                          <a:ea typeface="Cardo" panose="02020600000000000000" charset="-79"/>
                          <a:cs typeface="+mn-lt"/>
                        </a:rPr>
                        <a:t>Weekly (Tuesday)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extLst>
                  <a:ext uri="{0D108BD9-81ED-4DB2-BD59-A6C34878D82A}">
                    <a16:rowId xmlns:a16="http://schemas.microsoft.com/office/drawing/2014/main" val="10001"/>
                  </a:ext>
                </a:extLst>
              </a:tr>
              <a:tr h="0">
                <a:tc>
                  <a:txBody>
                    <a:bodyPr/>
                    <a:lstStyle/>
                    <a:p>
                      <a:r>
                        <a:rPr lang="en-US" sz="1200" b="1" dirty="0">
                          <a:solidFill>
                            <a:schemeClr val="tx2"/>
                          </a:solidFill>
                          <a:latin typeface="+mn-lt"/>
                          <a:ea typeface="Cardo" panose="02020600000000000000" charset="-79"/>
                          <a:cs typeface="+mn-lt"/>
                        </a:rPr>
                        <a:t>Price Data (CS04)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chemeClr val="tx2"/>
                          </a:solidFill>
                          <a:latin typeface="+mn-lt"/>
                          <a:ea typeface="Cardo" panose="02020600000000000000" charset="-79"/>
                          <a:cs typeface="+mn-lt"/>
                        </a:rPr>
                        <a:t>Market-based gold price return series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rgbClr val="FFFFFF"/>
                          </a:solidFill>
                          <a:latin typeface="+mn-lt"/>
                          <a:ea typeface="Cardo" panose="02020600000000000000" charset="-79"/>
                          <a:cs typeface="+mn-lt"/>
                        </a:rPr>
                        <a:t>Weekly (Tuesday)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extLst>
                  <a:ext uri="{0D108BD9-81ED-4DB2-BD59-A6C34878D82A}">
                    <a16:rowId xmlns:a16="http://schemas.microsoft.com/office/drawing/2014/main" val="10002"/>
                  </a:ext>
                </a:extLst>
              </a:tr>
            </a:tbl>
          </a:graphicData>
        </a:graphic>
      </p:graphicFrame>
      <p:sp>
        <p:nvSpPr>
          <p:cNvPr id="8" name="文本框 7"/>
          <p:cNvSpPr txBox="1"/>
          <p:nvPr/>
        </p:nvSpPr>
        <p:spPr>
          <a:xfrm>
            <a:off x="471578" y="1949569"/>
            <a:ext cx="7545238" cy="737235"/>
          </a:xfrm>
          <a:prstGeom prst="rect">
            <a:avLst/>
          </a:prstGeom>
          <a:noFill/>
        </p:spPr>
        <p:txBody>
          <a:bodyPr wrap="square" rtlCol="0">
            <a:spAutoFit/>
          </a:bodyPr>
          <a:lstStyle/>
          <a:p>
            <a:r>
              <a:rPr lang="en-US" altLang="zh-CN" dirty="0">
                <a:solidFill>
                  <a:schemeClr val="tx2"/>
                </a:solidFill>
                <a:latin typeface="+mn-lt"/>
                <a:ea typeface="Cardo" panose="02020600000000000000" charset="-79"/>
                <a:cs typeface="+mn-lt"/>
              </a:rPr>
              <a:t>Time Span: 1995-01-10 to 2025-04-15</a:t>
            </a:r>
          </a:p>
          <a:p>
            <a:r>
              <a:rPr lang="en-US" altLang="zh-CN" dirty="0">
                <a:solidFill>
                  <a:schemeClr val="tx2"/>
                </a:solidFill>
                <a:latin typeface="+mn-lt"/>
                <a:ea typeface="Cardo" panose="02020600000000000000" charset="-79"/>
                <a:cs typeface="+mn-lt"/>
              </a:rPr>
              <a:t>After we merged the data, </a:t>
            </a:r>
            <a:r>
              <a:rPr lang="en-US" altLang="zh-CN" b="1" dirty="0">
                <a:solidFill>
                  <a:schemeClr val="tx2"/>
                </a:solidFill>
                <a:latin typeface="+mn-lt"/>
                <a:ea typeface="Cardo" panose="02020600000000000000" charset="-79"/>
                <a:cs typeface="+mn-lt"/>
              </a:rPr>
              <a:t>CS04 had missing values</a:t>
            </a:r>
            <a:r>
              <a:rPr lang="en-US" altLang="zh-CN" dirty="0">
                <a:solidFill>
                  <a:schemeClr val="tx2"/>
                </a:solidFill>
                <a:latin typeface="+mn-lt"/>
                <a:ea typeface="Cardo" panose="02020600000000000000" charset="-79"/>
                <a:cs typeface="+mn-lt"/>
              </a:rPr>
              <a:t> on certain dates. To </a:t>
            </a:r>
            <a:r>
              <a:rPr lang="en-US" altLang="zh-CN" b="1" dirty="0">
                <a:solidFill>
                  <a:schemeClr val="tx2"/>
                </a:solidFill>
                <a:latin typeface="+mn-lt"/>
                <a:ea typeface="Cardo" panose="02020600000000000000" charset="-79"/>
                <a:cs typeface="+mn-lt"/>
              </a:rPr>
              <a:t>prevent forward-looking bias</a:t>
            </a:r>
            <a:r>
              <a:rPr lang="en-US" altLang="zh-CN" dirty="0">
                <a:solidFill>
                  <a:schemeClr val="tx2"/>
                </a:solidFill>
                <a:latin typeface="+mn-lt"/>
                <a:ea typeface="Cardo" panose="02020600000000000000" charset="-79"/>
                <a:cs typeface="+mn-lt"/>
              </a:rPr>
              <a:t>, we filled missing CS04 values using the </a:t>
            </a:r>
            <a:r>
              <a:rPr lang="en-US" altLang="zh-CN" b="1" dirty="0">
                <a:solidFill>
                  <a:schemeClr val="tx2"/>
                </a:solidFill>
                <a:latin typeface="+mn-lt"/>
                <a:ea typeface="Cardo" panose="02020600000000000000" charset="-79"/>
                <a:cs typeface="+mn-lt"/>
              </a:rPr>
              <a:t>previous available value</a:t>
            </a:r>
            <a:r>
              <a:rPr lang="en-US" altLang="zh-CN" dirty="0">
                <a:solidFill>
                  <a:schemeClr val="tx2"/>
                </a:solidFill>
                <a:latin typeface="+mn-lt"/>
                <a:ea typeface="Cardo" panose="02020600000000000000" charset="-79"/>
                <a:cs typeface="+mn-lt"/>
              </a:rPr>
              <a:t> </a:t>
            </a:r>
            <a:endParaRPr lang="zh-CN" altLang="en-US" dirty="0">
              <a:solidFill>
                <a:schemeClr val="tx2"/>
              </a:solidFill>
              <a:latin typeface="+mn-lt"/>
              <a:cs typeface="+mn-lt"/>
            </a:endParaRPr>
          </a:p>
        </p:txBody>
      </p:sp>
      <p:pic>
        <p:nvPicPr>
          <p:cNvPr id="10" name="图片 9"/>
          <p:cNvPicPr>
            <a:picLocks noChangeAspect="1"/>
          </p:cNvPicPr>
          <p:nvPr/>
        </p:nvPicPr>
        <p:blipFill>
          <a:blip r:embed="rId3"/>
          <a:stretch>
            <a:fillRect/>
          </a:stretch>
        </p:blipFill>
        <p:spPr>
          <a:xfrm>
            <a:off x="4039006" y="3200965"/>
            <a:ext cx="2595518" cy="1516246"/>
          </a:xfrm>
          <a:prstGeom prst="rect">
            <a:avLst/>
          </a:prstGeom>
        </p:spPr>
      </p:pic>
      <p:pic>
        <p:nvPicPr>
          <p:cNvPr id="12" name="图片 11"/>
          <p:cNvPicPr>
            <a:picLocks noChangeAspect="1"/>
          </p:cNvPicPr>
          <p:nvPr/>
        </p:nvPicPr>
        <p:blipFill>
          <a:blip r:embed="rId4"/>
          <a:stretch>
            <a:fillRect/>
          </a:stretch>
        </p:blipFill>
        <p:spPr>
          <a:xfrm>
            <a:off x="6634524" y="3202537"/>
            <a:ext cx="1571034" cy="1514674"/>
          </a:xfrm>
          <a:prstGeom prst="rect">
            <a:avLst/>
          </a:prstGeom>
        </p:spPr>
      </p:pic>
      <p:pic>
        <p:nvPicPr>
          <p:cNvPr id="14" name="图片 13"/>
          <p:cNvPicPr>
            <a:picLocks noChangeAspect="1"/>
          </p:cNvPicPr>
          <p:nvPr/>
        </p:nvPicPr>
        <p:blipFill>
          <a:blip r:embed="rId5"/>
          <a:stretch>
            <a:fillRect/>
          </a:stretch>
        </p:blipFill>
        <p:spPr>
          <a:xfrm>
            <a:off x="603850" y="3204109"/>
            <a:ext cx="2847535" cy="1513102"/>
          </a:xfrm>
          <a:prstGeom prst="rect">
            <a:avLst/>
          </a:prstGeom>
        </p:spPr>
      </p:pic>
      <p:sp>
        <p:nvSpPr>
          <p:cNvPr id="15" name="文本框 14"/>
          <p:cNvSpPr txBox="1"/>
          <p:nvPr/>
        </p:nvSpPr>
        <p:spPr>
          <a:xfrm>
            <a:off x="1411324" y="2775444"/>
            <a:ext cx="1761707" cy="369332"/>
          </a:xfrm>
          <a:prstGeom prst="rect">
            <a:avLst/>
          </a:prstGeom>
          <a:noFill/>
        </p:spPr>
        <p:txBody>
          <a:bodyPr wrap="square" rtlCol="0">
            <a:spAutoFit/>
          </a:bodyPr>
          <a:lstStyle/>
          <a:p>
            <a:r>
              <a:rPr lang="en-US" altLang="zh-CN" sz="1800" b="1" dirty="0">
                <a:solidFill>
                  <a:schemeClr val="bg1"/>
                </a:solidFill>
                <a:latin typeface="Cardo" panose="02020600000000000000"/>
                <a:cs typeface="Cardo" panose="02020600000000000000"/>
                <a:sym typeface="Cardo" panose="02020600000000000000"/>
              </a:rPr>
              <a:t>Before</a:t>
            </a:r>
            <a:endParaRPr lang="zh-CN" altLang="en-US" sz="1800" b="1" dirty="0">
              <a:solidFill>
                <a:schemeClr val="bg1"/>
              </a:solidFill>
              <a:latin typeface="Cardo" panose="02020600000000000000"/>
              <a:cs typeface="Cardo" panose="02020600000000000000"/>
              <a:sym typeface="Cardo" panose="02020600000000000000"/>
            </a:endParaRPr>
          </a:p>
        </p:txBody>
      </p:sp>
      <p:sp>
        <p:nvSpPr>
          <p:cNvPr id="16" name="文本框 15"/>
          <p:cNvSpPr txBox="1"/>
          <p:nvPr/>
        </p:nvSpPr>
        <p:spPr>
          <a:xfrm>
            <a:off x="5970971" y="2759147"/>
            <a:ext cx="1188954" cy="369332"/>
          </a:xfrm>
          <a:prstGeom prst="rect">
            <a:avLst/>
          </a:prstGeom>
          <a:noFill/>
        </p:spPr>
        <p:txBody>
          <a:bodyPr wrap="square" rtlCol="0">
            <a:spAutoFit/>
          </a:bodyPr>
          <a:lstStyle/>
          <a:p>
            <a:r>
              <a:rPr lang="en-US" altLang="zh-CN" sz="1800" b="1" dirty="0">
                <a:solidFill>
                  <a:schemeClr val="bg1"/>
                </a:solidFill>
                <a:latin typeface="Cardo" panose="02020600000000000000"/>
                <a:cs typeface="Cardo" panose="02020600000000000000"/>
                <a:sym typeface="Cardo" panose="02020600000000000000"/>
              </a:rPr>
              <a:t>After</a:t>
            </a:r>
            <a:endParaRPr lang="zh-CN" altLang="en-US" sz="1800" b="1" dirty="0">
              <a:solidFill>
                <a:schemeClr val="bg1"/>
              </a:solidFill>
              <a:latin typeface="Cardo" panose="02020600000000000000"/>
              <a:cs typeface="Cardo" panose="02020600000000000000"/>
              <a:sym typeface="Cardo" panose="02020600000000000000"/>
            </a:endParaRPr>
          </a:p>
        </p:txBody>
      </p:sp>
      <p:sp>
        <p:nvSpPr>
          <p:cNvPr id="17" name="矩形 16"/>
          <p:cNvSpPr/>
          <p:nvPr/>
        </p:nvSpPr>
        <p:spPr>
          <a:xfrm>
            <a:off x="391064" y="4387969"/>
            <a:ext cx="3191774" cy="1437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Constructing </a:t>
            </a:r>
            <a:r>
              <a:rPr lang="en-US" sz="2000" dirty="0" err="1"/>
              <a:t>CoT</a:t>
            </a:r>
            <a:r>
              <a:rPr lang="en-US" sz="2000" dirty="0"/>
              <a:t>-Based Predictors</a:t>
            </a:r>
            <a:endParaRPr lang="en-GB" sz="2000" dirty="0"/>
          </a:p>
        </p:txBody>
      </p:sp>
      <p:sp>
        <p:nvSpPr>
          <p:cNvPr id="261" name="Google Shape;261;p44"/>
          <p:cNvSpPr txBox="1">
            <a:spLocks noGrp="1"/>
          </p:cNvSpPr>
          <p:nvPr>
            <p:ph type="body" idx="1"/>
          </p:nvPr>
        </p:nvSpPr>
        <p:spPr>
          <a:xfrm>
            <a:off x="547414" y="707744"/>
            <a:ext cx="3391982" cy="39066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zh-CN" dirty="0">
                <a:latin typeface="+mn-lt"/>
                <a:cs typeface="+mn-lt"/>
              </a:rPr>
              <a:t>1.Base Variables (From Raw </a:t>
            </a:r>
            <a:r>
              <a:rPr lang="en-US" altLang="zh-CN" dirty="0" err="1">
                <a:latin typeface="+mn-lt"/>
                <a:cs typeface="+mn-lt"/>
              </a:rPr>
              <a:t>CoT</a:t>
            </a:r>
            <a:r>
              <a:rPr lang="en-US" altLang="zh-CN" dirty="0">
                <a:latin typeface="+mn-lt"/>
                <a:cs typeface="+mn-lt"/>
              </a:rPr>
              <a:t> Data)</a:t>
            </a:r>
          </a:p>
          <a:p>
            <a:pPr marL="0" lvl="0" indent="0" rtl="0">
              <a:spcBef>
                <a:spcPts val="0"/>
              </a:spcBef>
              <a:spcAft>
                <a:spcPts val="0"/>
              </a:spcAft>
              <a:buClr>
                <a:srgbClr val="273D40"/>
              </a:buClr>
              <a:buSzPts val="600"/>
              <a:buNone/>
            </a:pPr>
            <a:endParaRPr lang="en-US" altLang="zh-CN" dirty="0"/>
          </a:p>
          <a:p>
            <a:pPr marL="0" lvl="0" indent="0" rtl="0">
              <a:spcBef>
                <a:spcPts val="0"/>
              </a:spcBef>
              <a:spcAft>
                <a:spcPts val="0"/>
              </a:spcAft>
              <a:buClr>
                <a:srgbClr val="273D40"/>
              </a:buClr>
              <a:buSzPts val="600"/>
              <a:buNone/>
            </a:pPr>
            <a:endParaRPr lang="en-US" altLang="zh-CN" dirty="0"/>
          </a:p>
          <a:p>
            <a:pPr marL="342900" lvl="0" indent="-342900" rtl="0">
              <a:spcBef>
                <a:spcPts val="0"/>
              </a:spcBef>
              <a:spcAft>
                <a:spcPts val="0"/>
              </a:spcAft>
              <a:buClr>
                <a:srgbClr val="273D40"/>
              </a:buClr>
              <a:buSzPts val="600"/>
              <a:buFont typeface="Arial" panose="020B0604020202020204"/>
              <a:buAutoNum type="arabicPeriod"/>
            </a:pPr>
            <a:endParaRPr lang="en-US" altLang="en-GB" dirty="0"/>
          </a:p>
        </p:txBody>
      </p:sp>
      <p:graphicFrame>
        <p:nvGraphicFramePr>
          <p:cNvPr id="12" name="表格 11"/>
          <p:cNvGraphicFramePr>
            <a:graphicFrameLocks noGrp="1"/>
          </p:cNvGraphicFramePr>
          <p:nvPr/>
        </p:nvGraphicFramePr>
        <p:xfrm>
          <a:off x="758795" y="1139941"/>
          <a:ext cx="2559499" cy="1463040"/>
        </p:xfrm>
        <a:graphic>
          <a:graphicData uri="http://schemas.openxmlformats.org/drawingml/2006/table">
            <a:tbl>
              <a:tblPr/>
              <a:tblGrid>
                <a:gridCol w="2559499">
                  <a:extLst>
                    <a:ext uri="{9D8B030D-6E8A-4147-A177-3AD203B41FA5}">
                      <a16:colId xmlns:a16="http://schemas.microsoft.com/office/drawing/2014/main" val="20000"/>
                    </a:ext>
                  </a:extLst>
                </a:gridCol>
              </a:tblGrid>
              <a:tr h="0">
                <a:tc>
                  <a:txBody>
                    <a:bodyPr/>
                    <a:lstStyle/>
                    <a:p>
                      <a:r>
                        <a:rPr lang="en-US" sz="1000" dirty="0">
                          <a:solidFill>
                            <a:schemeClr val="tx2"/>
                          </a:solidFill>
                          <a:latin typeface="+mn-lt"/>
                          <a:ea typeface="Cardo" panose="02020600000000000000" charset="-79"/>
                          <a:cs typeface="+mn-lt"/>
                        </a:rPr>
                        <a:t>Open Interest (All)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0"/>
                  </a:ext>
                </a:extLst>
              </a:tr>
              <a:tr h="0">
                <a:tc>
                  <a:txBody>
                    <a:bodyPr/>
                    <a:lstStyle/>
                    <a:p>
                      <a:r>
                        <a:rPr lang="en-US" sz="1000" dirty="0">
                          <a:solidFill>
                            <a:schemeClr val="tx2"/>
                          </a:solidFill>
                          <a:latin typeface="+mn-lt"/>
                          <a:ea typeface="Cardo" panose="02020600000000000000" charset="-79"/>
                          <a:cs typeface="+mn-lt"/>
                        </a:rPr>
                        <a:t>Noncommercial Positions - Long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1"/>
                  </a:ext>
                </a:extLst>
              </a:tr>
              <a:tr h="0">
                <a:tc>
                  <a:txBody>
                    <a:bodyPr/>
                    <a:lstStyle/>
                    <a:p>
                      <a:r>
                        <a:rPr lang="en-US" sz="1000" dirty="0">
                          <a:solidFill>
                            <a:schemeClr val="tx2"/>
                          </a:solidFill>
                          <a:latin typeface="+mn-lt"/>
                          <a:ea typeface="Cardo" panose="02020600000000000000" charset="-79"/>
                          <a:cs typeface="+mn-lt"/>
                        </a:rPr>
                        <a:t>Noncommercial Positions - 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2"/>
                  </a:ext>
                </a:extLst>
              </a:tr>
              <a:tr h="0">
                <a:tc>
                  <a:txBody>
                    <a:bodyPr/>
                    <a:lstStyle/>
                    <a:p>
                      <a:r>
                        <a:rPr lang="en-US" sz="1000" dirty="0">
                          <a:solidFill>
                            <a:schemeClr val="tx2"/>
                          </a:solidFill>
                          <a:latin typeface="+mn-lt"/>
                          <a:ea typeface="Cardo" panose="02020600000000000000" charset="-79"/>
                          <a:cs typeface="+mn-lt"/>
                        </a:rPr>
                        <a:t>Noncommercial Positions - Spread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3"/>
                  </a:ext>
                </a:extLst>
              </a:tr>
              <a:tr h="0">
                <a:tc>
                  <a:txBody>
                    <a:bodyPr/>
                    <a:lstStyle/>
                    <a:p>
                      <a:r>
                        <a:rPr lang="en-US" sz="1000">
                          <a:solidFill>
                            <a:schemeClr val="tx2"/>
                          </a:solidFill>
                          <a:latin typeface="+mn-lt"/>
                          <a:ea typeface="Cardo" panose="02020600000000000000" charset="-79"/>
                          <a:cs typeface="+mn-lt"/>
                        </a:rPr>
                        <a:t>Commercial Positions - Long/Short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4"/>
                  </a:ext>
                </a:extLst>
              </a:tr>
              <a:tr h="0">
                <a:tc>
                  <a:txBody>
                    <a:bodyPr/>
                    <a:lstStyle/>
                    <a:p>
                      <a:r>
                        <a:rPr lang="en-US" sz="1000" dirty="0">
                          <a:solidFill>
                            <a:schemeClr val="tx2"/>
                          </a:solidFill>
                          <a:latin typeface="+mn-lt"/>
                          <a:ea typeface="Cardo" panose="02020600000000000000" charset="-79"/>
                          <a:cs typeface="+mn-lt"/>
                        </a:rPr>
                        <a:t>CS04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5"/>
                  </a:ext>
                </a:extLst>
              </a:tr>
            </a:tbl>
          </a:graphicData>
        </a:graphic>
      </p:graphicFrame>
      <p:sp>
        <p:nvSpPr>
          <p:cNvPr id="13" name="Google Shape;261;p44"/>
          <p:cNvSpPr txBox="1"/>
          <p:nvPr/>
        </p:nvSpPr>
        <p:spPr>
          <a:xfrm>
            <a:off x="547414" y="2642086"/>
            <a:ext cx="7570470" cy="390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panose="020B0606030504020204"/>
              <a:buChar char="●"/>
              <a:defRPr sz="1400" b="0" i="0" u="none" strike="noStrike" cap="none">
                <a:solidFill>
                  <a:schemeClr val="lt2"/>
                </a:solidFill>
                <a:latin typeface="Cardo" panose="02020600000000000000"/>
                <a:ea typeface="Cardo" panose="02020600000000000000"/>
                <a:cs typeface="Cardo" panose="02020600000000000000"/>
                <a:sym typeface="Cardo" panose="02020600000000000000"/>
              </a:defRPr>
            </a:lvl1pPr>
            <a:lvl2pPr marL="914400" marR="0" lvl="1"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266700" algn="l" rtl="0">
              <a:lnSpc>
                <a:spcPct val="100000"/>
              </a:lnSpc>
              <a:spcBef>
                <a:spcPts val="0"/>
              </a:spcBef>
              <a:spcAft>
                <a:spcPts val="0"/>
              </a:spcAft>
              <a:buClr>
                <a:srgbClr val="999999"/>
              </a:buClr>
              <a:buSzPts val="6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buClr>
                <a:srgbClr val="273D40"/>
              </a:buClr>
              <a:buSzPts val="600"/>
              <a:buFont typeface="Open Sans" panose="020B0606030504020204"/>
              <a:buNone/>
            </a:pPr>
            <a:r>
              <a:rPr lang="en-US" altLang="zh-CN" dirty="0">
                <a:latin typeface="+mn-lt"/>
                <a:cs typeface="+mn-lt"/>
              </a:rPr>
              <a:t>2. Constructed Positioning &amp; Ratio Features</a:t>
            </a:r>
          </a:p>
          <a:p>
            <a:pPr marL="342900" indent="-342900">
              <a:buClr>
                <a:srgbClr val="273D40"/>
              </a:buClr>
              <a:buSzPts val="600"/>
              <a:buFont typeface="Arial" panose="020B0604020202020204"/>
              <a:buAutoNum type="arabicPeriod"/>
            </a:pPr>
            <a:endParaRPr lang="en-US" altLang="en-GB" dirty="0">
              <a:latin typeface="+mn-lt"/>
              <a:cs typeface="+mn-lt"/>
            </a:endParaRPr>
          </a:p>
        </p:txBody>
      </p:sp>
      <p:graphicFrame>
        <p:nvGraphicFramePr>
          <p:cNvPr id="14" name="表格 13"/>
          <p:cNvGraphicFramePr>
            <a:graphicFrameLocks noGrp="1"/>
          </p:cNvGraphicFramePr>
          <p:nvPr/>
        </p:nvGraphicFramePr>
        <p:xfrm>
          <a:off x="758795" y="3032746"/>
          <a:ext cx="6539152" cy="1672452"/>
        </p:xfrm>
        <a:graphic>
          <a:graphicData uri="http://schemas.openxmlformats.org/drawingml/2006/table">
            <a:tbl>
              <a:tblPr/>
              <a:tblGrid>
                <a:gridCol w="2346510">
                  <a:extLst>
                    <a:ext uri="{9D8B030D-6E8A-4147-A177-3AD203B41FA5}">
                      <a16:colId xmlns:a16="http://schemas.microsoft.com/office/drawing/2014/main" val="20000"/>
                    </a:ext>
                  </a:extLst>
                </a:gridCol>
                <a:gridCol w="4192642">
                  <a:extLst>
                    <a:ext uri="{9D8B030D-6E8A-4147-A177-3AD203B41FA5}">
                      <a16:colId xmlns:a16="http://schemas.microsoft.com/office/drawing/2014/main" val="20001"/>
                    </a:ext>
                  </a:extLst>
                </a:gridCol>
              </a:tblGrid>
              <a:tr h="193012">
                <a:tc>
                  <a:txBody>
                    <a:bodyPr/>
                    <a:lstStyle/>
                    <a:p>
                      <a:r>
                        <a:rPr lang="en-US" sz="1000" b="1" dirty="0">
                          <a:solidFill>
                            <a:schemeClr val="tx2"/>
                          </a:solidFill>
                          <a:latin typeface="+mn-lt"/>
                          <a:ea typeface="Cardo" panose="02020600000000000000" charset="-79"/>
                          <a:cs typeface="+mn-lt"/>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b="1" dirty="0">
                          <a:solidFill>
                            <a:schemeClr val="tx2"/>
                          </a:solidFill>
                          <a:latin typeface="+mn-lt"/>
                          <a:ea typeface="Cardo" panose="02020600000000000000" charset="-79"/>
                          <a:cs typeface="+mn-lt"/>
                        </a:rPr>
                        <a:t>Variables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0"/>
                  </a:ext>
                </a:extLst>
              </a:tr>
              <a:tr h="313644">
                <a:tc>
                  <a:txBody>
                    <a:bodyPr/>
                    <a:lstStyle/>
                    <a:p>
                      <a:r>
                        <a:rPr lang="en-US" sz="1000" b="1">
                          <a:solidFill>
                            <a:schemeClr val="tx2"/>
                          </a:solidFill>
                          <a:latin typeface="+mn-lt"/>
                          <a:ea typeface="Cardo" panose="02020600000000000000" charset="-79"/>
                          <a:cs typeface="+mn-lt"/>
                        </a:rPr>
                        <a:t>Net Positioning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dirty="0">
                          <a:solidFill>
                            <a:schemeClr val="tx2"/>
                          </a:solidFill>
                          <a:latin typeface="+mn-lt"/>
                          <a:ea typeface="Cardo" panose="02020600000000000000" charset="-79"/>
                          <a:cs typeface="+mn-lt"/>
                        </a:rPr>
                        <a:t>Net_Position, Net_Change, </a:t>
                      </a:r>
                      <a:r>
                        <a:rPr lang="en-US" sz="1000" dirty="0" err="1">
                          <a:solidFill>
                            <a:schemeClr val="tx2"/>
                          </a:solidFill>
                          <a:latin typeface="+mn-lt"/>
                          <a:ea typeface="Cardo" panose="02020600000000000000" charset="-79"/>
                          <a:cs typeface="+mn-lt"/>
                        </a:rPr>
                        <a:t>Net_Change_Ratio</a:t>
                      </a:r>
                      <a:r>
                        <a:rPr lang="en-US" sz="1000" dirty="0">
                          <a:solidFill>
                            <a:schemeClr val="tx2"/>
                          </a:solidFill>
                          <a:latin typeface="+mn-lt"/>
                          <a:ea typeface="Cardo" panose="02020600000000000000" charset="-79"/>
                          <a:cs typeface="+mn-lt"/>
                        </a:rPr>
                        <a:t>, Net_Position_Lag1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1"/>
                  </a:ext>
                </a:extLst>
              </a:tr>
              <a:tr h="313644">
                <a:tc>
                  <a:txBody>
                    <a:bodyPr/>
                    <a:lstStyle/>
                    <a:p>
                      <a:r>
                        <a:rPr lang="en-US" sz="1000" b="1" dirty="0">
                          <a:solidFill>
                            <a:schemeClr val="tx2"/>
                          </a:solidFill>
                          <a:latin typeface="+mn-lt"/>
                          <a:ea typeface="Cardo" panose="02020600000000000000" charset="-79"/>
                          <a:cs typeface="+mn-lt"/>
                        </a:rPr>
                        <a:t>Ratios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a:solidFill>
                            <a:schemeClr val="tx2"/>
                          </a:solidFill>
                          <a:latin typeface="+mn-lt"/>
                          <a:ea typeface="Cardo" panose="02020600000000000000" charset="-79"/>
                          <a:cs typeface="+mn-lt"/>
                        </a:rPr>
                        <a:t>Long_Ratio, Short_Ratio, Net_Ratio, Net_Ratio_Lag1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2"/>
                  </a:ext>
                </a:extLst>
              </a:tr>
              <a:tr h="313644">
                <a:tc>
                  <a:txBody>
                    <a:bodyPr/>
                    <a:lstStyle/>
                    <a:p>
                      <a:r>
                        <a:rPr lang="en-US" sz="1000" b="1">
                          <a:solidFill>
                            <a:schemeClr val="tx2"/>
                          </a:solidFill>
                          <a:latin typeface="+mn-lt"/>
                          <a:ea typeface="Cardo" panose="02020600000000000000" charset="-79"/>
                          <a:cs typeface="+mn-lt"/>
                        </a:rPr>
                        <a:t>Commercial Behavior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fr-FR" sz="1000" dirty="0">
                          <a:solidFill>
                            <a:schemeClr val="tx2"/>
                          </a:solidFill>
                          <a:latin typeface="+mn-lt"/>
                          <a:ea typeface="Cardo" panose="02020600000000000000" charset="-79"/>
                          <a:cs typeface="+mn-lt"/>
                        </a:rPr>
                        <a:t>Comm_Net_Position, Comm_Net_Change, Comm_Zscore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3"/>
                  </a:ext>
                </a:extLst>
              </a:tr>
              <a:tr h="193012">
                <a:tc>
                  <a:txBody>
                    <a:bodyPr/>
                    <a:lstStyle/>
                    <a:p>
                      <a:r>
                        <a:rPr lang="en-US" sz="1000" b="1">
                          <a:solidFill>
                            <a:schemeClr val="tx2"/>
                          </a:solidFill>
                          <a:latin typeface="+mn-lt"/>
                          <a:ea typeface="Cardo" panose="02020600000000000000" charset="-79"/>
                          <a:cs typeface="+mn-lt"/>
                        </a:rPr>
                        <a:t>Spread Activity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dirty="0" err="1">
                          <a:solidFill>
                            <a:schemeClr val="tx2"/>
                          </a:solidFill>
                          <a:latin typeface="+mn-lt"/>
                          <a:ea typeface="Cardo" panose="02020600000000000000" charset="-79"/>
                          <a:cs typeface="+mn-lt"/>
                        </a:rPr>
                        <a:t>Spread_Ratio</a:t>
                      </a:r>
                      <a:r>
                        <a:rPr lang="en-US" sz="1000" dirty="0">
                          <a:solidFill>
                            <a:schemeClr val="tx2"/>
                          </a:solidFill>
                          <a:latin typeface="+mn-lt"/>
                          <a:ea typeface="Cardo" panose="02020600000000000000" charset="-79"/>
                          <a:cs typeface="+mn-lt"/>
                        </a:rPr>
                        <a:t>, </a:t>
                      </a:r>
                      <a:r>
                        <a:rPr lang="en-US" sz="1000" dirty="0" err="1">
                          <a:solidFill>
                            <a:schemeClr val="tx2"/>
                          </a:solidFill>
                          <a:latin typeface="+mn-lt"/>
                          <a:ea typeface="Cardo" panose="02020600000000000000" charset="-79"/>
                          <a:cs typeface="+mn-lt"/>
                        </a:rPr>
                        <a:t>Spread_Change</a:t>
                      </a:r>
                      <a:r>
                        <a:rPr lang="en-US" sz="1000" dirty="0">
                          <a:solidFill>
                            <a:schemeClr val="tx2"/>
                          </a:solidFill>
                          <a:latin typeface="+mn-lt"/>
                          <a:ea typeface="Cardo" panose="02020600000000000000" charset="-79"/>
                          <a:cs typeface="+mn-lt"/>
                        </a:rPr>
                        <a:t>, Spread_Std_4w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4"/>
                  </a:ext>
                </a:extLst>
              </a:tr>
              <a:tr h="193012">
                <a:tc>
                  <a:txBody>
                    <a:bodyPr/>
                    <a:lstStyle/>
                    <a:p>
                      <a:r>
                        <a:rPr lang="en-US" sz="1000" b="1" dirty="0">
                          <a:solidFill>
                            <a:schemeClr val="tx2"/>
                          </a:solidFill>
                          <a:latin typeface="+mn-lt"/>
                          <a:ea typeface="Cardo" panose="02020600000000000000" charset="-79"/>
                          <a:cs typeface="+mn-lt"/>
                        </a:rPr>
                        <a:t>Open Interest Dynamics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fr-FR" sz="1000" dirty="0">
                          <a:solidFill>
                            <a:schemeClr val="tx2"/>
                          </a:solidFill>
                          <a:latin typeface="+mn-lt"/>
                          <a:ea typeface="Cardo" panose="02020600000000000000" charset="-79"/>
                          <a:cs typeface="+mn-lt"/>
                        </a:rPr>
                        <a:t>OI_Change, OI_Change_Pct, OI_Std_4w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5"/>
                  </a:ext>
                </a:extLst>
              </a:tr>
            </a:tbl>
          </a:graphicData>
        </a:graphic>
      </p:graphicFrame>
      <p:graphicFrame>
        <p:nvGraphicFramePr>
          <p:cNvPr id="15" name="表格 14"/>
          <p:cNvGraphicFramePr>
            <a:graphicFrameLocks noGrp="1"/>
          </p:cNvGraphicFramePr>
          <p:nvPr/>
        </p:nvGraphicFramePr>
        <p:xfrm>
          <a:off x="4107826" y="1098404"/>
          <a:ext cx="4277379" cy="1645920"/>
        </p:xfrm>
        <a:graphic>
          <a:graphicData uri="http://schemas.openxmlformats.org/drawingml/2006/table">
            <a:tbl>
              <a:tblPr/>
              <a:tblGrid>
                <a:gridCol w="1332230">
                  <a:extLst>
                    <a:ext uri="{9D8B030D-6E8A-4147-A177-3AD203B41FA5}">
                      <a16:colId xmlns:a16="http://schemas.microsoft.com/office/drawing/2014/main" val="20000"/>
                    </a:ext>
                  </a:extLst>
                </a:gridCol>
                <a:gridCol w="2945149">
                  <a:extLst>
                    <a:ext uri="{9D8B030D-6E8A-4147-A177-3AD203B41FA5}">
                      <a16:colId xmlns:a16="http://schemas.microsoft.com/office/drawing/2014/main" val="20001"/>
                    </a:ext>
                  </a:extLst>
                </a:gridCol>
              </a:tblGrid>
              <a:tr h="121524">
                <a:tc>
                  <a:txBody>
                    <a:bodyPr/>
                    <a:lstStyle/>
                    <a:p>
                      <a:r>
                        <a:rPr lang="en-US" sz="900" b="1">
                          <a:solidFill>
                            <a:schemeClr val="tx2"/>
                          </a:solidFill>
                        </a:rPr>
                        <a:t>Feature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b="1" dirty="0">
                          <a:solidFill>
                            <a:schemeClr val="tx2"/>
                          </a:solidFill>
                        </a:rPr>
                        <a:t>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0"/>
                  </a:ext>
                </a:extLst>
              </a:tr>
              <a:tr h="121524">
                <a:tc>
                  <a:txBody>
                    <a:bodyPr/>
                    <a:lstStyle/>
                    <a:p>
                      <a:r>
                        <a:rPr lang="en-US" sz="900" dirty="0" err="1">
                          <a:solidFill>
                            <a:schemeClr val="tx2"/>
                          </a:solidFill>
                        </a:rPr>
                        <a:t>NetRatio_OI</a:t>
                      </a:r>
                      <a:endParaRPr lang="en-US" sz="9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Position ratio weighted by market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1"/>
                  </a:ext>
                </a:extLst>
              </a:tr>
              <a:tr h="365760">
                <a:tc>
                  <a:txBody>
                    <a:bodyPr/>
                    <a:lstStyle/>
                    <a:p>
                      <a:r>
                        <a:rPr lang="en-US" sz="900" dirty="0">
                          <a:solidFill>
                            <a:schemeClr val="tx2"/>
                          </a:solidFill>
                        </a:rPr>
                        <a:t>NetChange_NetLag1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Interaction between recent change and lagged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2"/>
                  </a:ext>
                </a:extLst>
              </a:tr>
              <a:tr h="121524">
                <a:tc>
                  <a:txBody>
                    <a:bodyPr/>
                    <a:lstStyle/>
                    <a:p>
                      <a:r>
                        <a:rPr lang="en-US" sz="900">
                          <a:solidFill>
                            <a:schemeClr val="tx2"/>
                          </a:solidFill>
                        </a:rPr>
                        <a:t>LongShort_Interaction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a:solidFill>
                            <a:schemeClr val="tx2"/>
                          </a:solidFill>
                        </a:rPr>
                        <a:t>Balance between long and short ratios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3"/>
                  </a:ext>
                </a:extLst>
              </a:tr>
              <a:tr h="121524">
                <a:tc>
                  <a:txBody>
                    <a:bodyPr/>
                    <a:lstStyle/>
                    <a:p>
                      <a:r>
                        <a:rPr lang="en-US" sz="900">
                          <a:solidFill>
                            <a:schemeClr val="tx2"/>
                          </a:solidFill>
                        </a:rPr>
                        <a:t>Zscore_Net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Net positioning relative to 52-week norm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4"/>
                  </a:ext>
                </a:extLst>
              </a:tr>
              <a:tr h="197476">
                <a:tc>
                  <a:txBody>
                    <a:bodyPr/>
                    <a:lstStyle/>
                    <a:p>
                      <a:r>
                        <a:rPr lang="en-US" sz="900">
                          <a:solidFill>
                            <a:schemeClr val="tx2"/>
                          </a:solidFill>
                        </a:rPr>
                        <a:t>Extreme_Positive / 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High/low sentiment regimes (Z-score &gt; 1.5 or &lt;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5"/>
                  </a:ext>
                </a:extLst>
              </a:tr>
            </a:tbl>
          </a:graphicData>
        </a:graphic>
      </p:graphicFrame>
      <p:sp>
        <p:nvSpPr>
          <p:cNvPr id="16" name="Google Shape;261;p44"/>
          <p:cNvSpPr txBox="1"/>
          <p:nvPr/>
        </p:nvSpPr>
        <p:spPr>
          <a:xfrm>
            <a:off x="4107815" y="694690"/>
            <a:ext cx="4671695" cy="39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panose="020B0606030504020204"/>
              <a:buChar char="●"/>
              <a:defRPr sz="1400" b="0" i="0" u="none" strike="noStrike" cap="none">
                <a:solidFill>
                  <a:schemeClr val="lt2"/>
                </a:solidFill>
                <a:latin typeface="Cardo" panose="02020600000000000000"/>
                <a:ea typeface="Cardo" panose="02020600000000000000"/>
                <a:cs typeface="Cardo" panose="02020600000000000000"/>
                <a:sym typeface="Cardo" panose="02020600000000000000"/>
              </a:defRPr>
            </a:lvl1pPr>
            <a:lvl2pPr marL="914400" marR="0" lvl="1"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266700" algn="l" rtl="0">
              <a:lnSpc>
                <a:spcPct val="100000"/>
              </a:lnSpc>
              <a:spcBef>
                <a:spcPts val="0"/>
              </a:spcBef>
              <a:spcAft>
                <a:spcPts val="0"/>
              </a:spcAft>
              <a:buClr>
                <a:srgbClr val="999999"/>
              </a:buClr>
              <a:buSzPts val="6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buClr>
                <a:srgbClr val="273D40"/>
              </a:buClr>
              <a:buSzPts val="600"/>
              <a:buFont typeface="Open Sans" panose="020B0606030504020204"/>
              <a:buNone/>
            </a:pPr>
            <a:r>
              <a:rPr lang="en-US" altLang="zh-CN" dirty="0">
                <a:latin typeface="+mn-lt"/>
                <a:cs typeface="+mn-lt"/>
              </a:rPr>
              <a:t>3. Interaction and Regime-Based Features</a:t>
            </a:r>
          </a:p>
          <a:p>
            <a:pPr marL="342900" indent="-342900">
              <a:buClr>
                <a:srgbClr val="273D40"/>
              </a:buClr>
              <a:buSzPts val="600"/>
              <a:buFont typeface="Arial" panose="020B0604020202020204"/>
              <a:buAutoNum type="arabicPeriod"/>
            </a:pPr>
            <a:endParaRPr lang="en-US" altLang="en-GB" dirty="0">
              <a:latin typeface="+mn-lt"/>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696" y="132735"/>
            <a:ext cx="7330267" cy="530400"/>
          </a:xfrm>
        </p:spPr>
        <p:txBody>
          <a:bodyPr/>
          <a:lstStyle/>
          <a:p>
            <a:r>
              <a:rPr lang="en-US" sz="2000" dirty="0"/>
              <a:t>Feature Engineering: Constructing CoT-Based Predictors</a:t>
            </a:r>
          </a:p>
        </p:txBody>
      </p:sp>
      <p:graphicFrame>
        <p:nvGraphicFramePr>
          <p:cNvPr id="4" name="Table 3"/>
          <p:cNvGraphicFramePr>
            <a:graphicFrameLocks noGrp="1"/>
          </p:cNvGraphicFramePr>
          <p:nvPr/>
        </p:nvGraphicFramePr>
        <p:xfrm>
          <a:off x="484467" y="1238144"/>
          <a:ext cx="8007599" cy="3772440"/>
        </p:xfrm>
        <a:graphic>
          <a:graphicData uri="http://schemas.openxmlformats.org/drawingml/2006/table">
            <a:tbl>
              <a:tblPr firstRow="1" bandRow="1">
                <a:tableStyleId>{5C22544A-7EE6-4342-B048-85BDC9FD1C3A}</a:tableStyleId>
              </a:tblPr>
              <a:tblGrid>
                <a:gridCol w="2669200">
                  <a:extLst>
                    <a:ext uri="{9D8B030D-6E8A-4147-A177-3AD203B41FA5}">
                      <a16:colId xmlns:a16="http://schemas.microsoft.com/office/drawing/2014/main" val="20000"/>
                    </a:ext>
                  </a:extLst>
                </a:gridCol>
                <a:gridCol w="2779009">
                  <a:extLst>
                    <a:ext uri="{9D8B030D-6E8A-4147-A177-3AD203B41FA5}">
                      <a16:colId xmlns:a16="http://schemas.microsoft.com/office/drawing/2014/main" val="20001"/>
                    </a:ext>
                  </a:extLst>
                </a:gridCol>
                <a:gridCol w="2559390">
                  <a:extLst>
                    <a:ext uri="{9D8B030D-6E8A-4147-A177-3AD203B41FA5}">
                      <a16:colId xmlns:a16="http://schemas.microsoft.com/office/drawing/2014/main" val="20002"/>
                    </a:ext>
                  </a:extLst>
                </a:gridCol>
              </a:tblGrid>
              <a:tr h="0">
                <a:tc>
                  <a:txBody>
                    <a:bodyPr/>
                    <a:lstStyle/>
                    <a:p>
                      <a:r>
                        <a:rPr lang="en-US" sz="700" dirty="0">
                          <a:solidFill>
                            <a:schemeClr val="tx1"/>
                          </a:solidFill>
                        </a:rPr>
                        <a:t>Feature Name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dirty="0">
                          <a:solidFill>
                            <a:schemeClr val="tx1"/>
                          </a:solidFill>
                        </a:rPr>
                        <a:t>Formula</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dirty="0">
                          <a:solidFill>
                            <a:schemeClr val="tx1"/>
                          </a:solidFill>
                        </a:rPr>
                        <a:t>Rationale &amp; Literature Support</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207191">
                <a:tc>
                  <a:txBody>
                    <a:bodyPr/>
                    <a:lstStyle/>
                    <a:p>
                      <a:r>
                        <a:rPr lang="en-US" sz="700"/>
                        <a:t>Net_Position</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Non-Commercial Longs − Shorts</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dirty="0"/>
                        <a:t>Captures overall speculative bias (Kilian &amp; Murphy, 2014)</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r h="207191">
                <a:tc>
                  <a:txBody>
                    <a:bodyPr/>
                    <a:lstStyle/>
                    <a:p>
                      <a:r>
                        <a:rPr lang="en-US" sz="700"/>
                        <a:t>Long_Ratio</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Longs / Open Interest</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Gauges bullish conviction (Ready, 2018)</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2"/>
                  </a:ext>
                </a:extLst>
              </a:tr>
              <a:tr h="207010">
                <a:tc>
                  <a:txBody>
                    <a:bodyPr/>
                    <a:lstStyle/>
                    <a:p>
                      <a:r>
                        <a:rPr lang="en-US" sz="700"/>
                        <a:t>Short_Ratio</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Shorts / Open Interest</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Gauges bearish conviction (Basu &amp; Miffre, 2013)</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3"/>
                  </a:ext>
                </a:extLst>
              </a:tr>
              <a:tr h="207191">
                <a:tc>
                  <a:txBody>
                    <a:bodyPr/>
                    <a:lstStyle/>
                    <a:p>
                      <a:r>
                        <a:rPr lang="en-US" sz="700"/>
                        <a:t>Net_Ratio</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(Longs − Shorts) / Open Interest</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dirty="0"/>
                        <a:t>Scaled net bias; controls for market size changes</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4"/>
                  </a:ext>
                </a:extLst>
              </a:tr>
              <a:tr h="282534">
                <a:tc>
                  <a:txBody>
                    <a:bodyPr/>
                    <a:lstStyle/>
                    <a:p>
                      <a:r>
                        <a:rPr lang="en-US" sz="700"/>
                        <a:t>Net_Change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Net_Position.diff()</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Captures weekly speculative flow changes (Büyüksahin &amp; Harris, 2011)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5"/>
                  </a:ext>
                </a:extLst>
              </a:tr>
              <a:tr h="207191">
                <a:tc>
                  <a:txBody>
                    <a:bodyPr/>
                    <a:lstStyle/>
                    <a:p>
                      <a:r>
                        <a:rPr lang="en-US" sz="700"/>
                        <a:t>Net_Change_Ratio</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Net_Change / Open Interest</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dirty="0"/>
                        <a:t>Flow change normalized for liquidity (Ready, 2018)</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6"/>
                  </a:ext>
                </a:extLst>
              </a:tr>
              <a:tr h="131849">
                <a:tc>
                  <a:txBody>
                    <a:bodyPr/>
                    <a:lstStyle/>
                    <a:p>
                      <a:r>
                        <a:rPr lang="en-US" sz="700"/>
                        <a:t>Net_Position_Lag1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Net_Position.shift(1)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Prior week's speculative stance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7"/>
                  </a:ext>
                </a:extLst>
              </a:tr>
              <a:tr h="207191">
                <a:tc>
                  <a:txBody>
                    <a:bodyPr/>
                    <a:lstStyle/>
                    <a:p>
                      <a:r>
                        <a:rPr lang="en-US" sz="700"/>
                        <a:t>Net_Ratio_Lag1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Net_Ratio.shift(1)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Prior week's scaled stance; for momentum testing</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8"/>
                  </a:ext>
                </a:extLst>
              </a:tr>
              <a:tr h="207191">
                <a:tc>
                  <a:txBody>
                    <a:bodyPr/>
                    <a:lstStyle/>
                    <a:p>
                      <a:r>
                        <a:rPr lang="en-US" sz="700"/>
                        <a:t>NetRatio_OI</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Net_Ratio * OI Change %</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Interaction effect; large flows with OI expansion</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9"/>
                  </a:ext>
                </a:extLst>
              </a:tr>
              <a:tr h="207191">
                <a:tc>
                  <a:txBody>
                    <a:bodyPr/>
                    <a:lstStyle/>
                    <a:p>
                      <a:r>
                        <a:rPr lang="en-US" sz="700"/>
                        <a:t>NetChange_NetLag1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Net_Change / Net_Position_Lag1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Flow intensity relative to existing net position</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10"/>
                  </a:ext>
                </a:extLst>
              </a:tr>
              <a:tr h="207191">
                <a:tc>
                  <a:txBody>
                    <a:bodyPr/>
                    <a:lstStyle/>
                    <a:p>
                      <a:r>
                        <a:rPr lang="en-US" sz="700"/>
                        <a:t>LongShort_Interaction</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Long_Ratio * Short_Ratio</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Measures polarization; crowding risk</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11"/>
                  </a:ext>
                </a:extLst>
              </a:tr>
              <a:tr h="207191">
                <a:tc>
                  <a:txBody>
                    <a:bodyPr/>
                    <a:lstStyle/>
                    <a:p>
                      <a:r>
                        <a:rPr lang="en-US" sz="700"/>
                        <a:t>Zscore_Net</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(Net_Position - 52wk mean) / 52wk std dev</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Standardized speculative deviation (Basu &amp; Miffre, 2013)</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12"/>
                  </a:ext>
                </a:extLst>
              </a:tr>
              <a:tr h="131849">
                <a:tc>
                  <a:txBody>
                    <a:bodyPr/>
                    <a:lstStyle/>
                    <a:p>
                      <a:r>
                        <a:rPr lang="en-US" sz="700"/>
                        <a:t>Extreme_Positive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1 if Zscore_Net &gt; 1.5 else 0</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Flag speculative excess longs</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13"/>
                  </a:ext>
                </a:extLst>
              </a:tr>
              <a:tr h="131849">
                <a:tc>
                  <a:txBody>
                    <a:bodyPr/>
                    <a:lstStyle/>
                    <a:p>
                      <a:r>
                        <a:rPr lang="en-US" sz="700"/>
                        <a:t>Extreme_Negative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1 if Zscore_Net &lt; −1.5 else 0</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Flag speculative excess shorts</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14"/>
                  </a:ext>
                </a:extLst>
              </a:tr>
              <a:tr h="131849">
                <a:tc>
                  <a:txBody>
                    <a:bodyPr/>
                    <a:lstStyle/>
                    <a:p>
                      <a:r>
                        <a:rPr lang="en-US" sz="700"/>
                        <a:t>OI_Lag1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OI.shift(1)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Last week's market depth measure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15"/>
                  </a:ext>
                </a:extLst>
              </a:tr>
              <a:tr h="131915">
                <a:tc>
                  <a:txBody>
                    <a:bodyPr/>
                    <a:lstStyle/>
                    <a:p>
                      <a:r>
                        <a:rPr lang="en-US" sz="700"/>
                        <a:t>OI_Change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OI.diff()</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Absolute weekly liquidity movement</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16"/>
                  </a:ext>
                </a:extLst>
              </a:tr>
              <a:tr h="207191">
                <a:tc>
                  <a:txBody>
                    <a:bodyPr/>
                    <a:lstStyle/>
                    <a:p>
                      <a:r>
                        <a:rPr lang="en-US" sz="700"/>
                        <a:t>OI_Change_Pct</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a:t>OI_Change / OI_Lag1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r>
                        <a:rPr lang="en-US" sz="700" dirty="0"/>
                        <a:t>% Liquidity shock indicator (CFTC OCE 2014)</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17"/>
                  </a:ext>
                </a:extLst>
              </a:tr>
            </a:tbl>
          </a:graphicData>
        </a:graphic>
      </p:graphicFrame>
      <p:sp>
        <p:nvSpPr>
          <p:cNvPr id="5" name="Google Shape;261;p44"/>
          <p:cNvSpPr txBox="1">
            <a:spLocks noGrp="1"/>
          </p:cNvSpPr>
          <p:nvPr>
            <p:ph type="body" idx="1"/>
          </p:nvPr>
        </p:nvSpPr>
        <p:spPr>
          <a:xfrm>
            <a:off x="449580" y="586740"/>
            <a:ext cx="8106410" cy="390525"/>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zh-CN" dirty="0"/>
              <a:t>We create our features inspiring by prior researches on how net positioning and open interest dynamics affect futures pricing behavior.</a:t>
            </a:r>
          </a:p>
          <a:p>
            <a:pPr marL="0" lvl="0" indent="0" rtl="0">
              <a:spcBef>
                <a:spcPts val="0"/>
              </a:spcBef>
              <a:spcAft>
                <a:spcPts val="0"/>
              </a:spcAft>
              <a:buClr>
                <a:srgbClr val="273D40"/>
              </a:buClr>
              <a:buSzPts val="600"/>
              <a:buNone/>
            </a:pPr>
            <a:endParaRPr lang="en-US" altLang="zh-CN" dirty="0"/>
          </a:p>
          <a:p>
            <a:pPr marL="342900" lvl="0" indent="-342900" rtl="0">
              <a:spcBef>
                <a:spcPts val="0"/>
              </a:spcBef>
              <a:spcAft>
                <a:spcPts val="0"/>
              </a:spcAft>
              <a:buClr>
                <a:srgbClr val="273D40"/>
              </a:buClr>
              <a:buSzPts val="600"/>
              <a:buFont typeface="Arial" panose="020B0604020202020204"/>
              <a:buAutoNum type="arabicPeriod"/>
            </a:pPr>
            <a:endParaRPr lang="en-US" altLang="en-GB"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Feature Selection</a:t>
            </a:r>
            <a:endParaRPr lang="en-GB" sz="2000" dirty="0"/>
          </a:p>
        </p:txBody>
      </p:sp>
      <p:sp>
        <p:nvSpPr>
          <p:cNvPr id="261" name="Google Shape;261;p44"/>
          <p:cNvSpPr txBox="1">
            <a:spLocks noGrp="1"/>
          </p:cNvSpPr>
          <p:nvPr>
            <p:ph type="body" idx="1"/>
          </p:nvPr>
        </p:nvSpPr>
        <p:spPr>
          <a:xfrm>
            <a:off x="547414" y="707744"/>
            <a:ext cx="7369148" cy="39066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zh-CN" dirty="0">
                <a:latin typeface="+mn-lt"/>
                <a:cs typeface="+mn-lt"/>
              </a:rPr>
              <a:t>We create our features inspiring by prior researches on how net positioning and open interest dynamics affect futures pricing behavior.</a:t>
            </a:r>
          </a:p>
          <a:p>
            <a:pPr marL="0" lvl="0" indent="0" rtl="0">
              <a:spcBef>
                <a:spcPts val="0"/>
              </a:spcBef>
              <a:spcAft>
                <a:spcPts val="0"/>
              </a:spcAft>
              <a:buClr>
                <a:srgbClr val="273D40"/>
              </a:buClr>
              <a:buSzPts val="600"/>
              <a:buNone/>
            </a:pPr>
            <a:endParaRPr lang="en-US" altLang="zh-CN" dirty="0">
              <a:latin typeface="+mn-lt"/>
              <a:cs typeface="+mn-lt"/>
            </a:endParaRPr>
          </a:p>
          <a:p>
            <a:pPr marL="342900" lvl="0" indent="-342900" rtl="0">
              <a:spcBef>
                <a:spcPts val="0"/>
              </a:spcBef>
              <a:spcAft>
                <a:spcPts val="0"/>
              </a:spcAft>
              <a:buClr>
                <a:srgbClr val="273D40"/>
              </a:buClr>
              <a:buSzPts val="600"/>
              <a:buFont typeface="Arial" panose="020B0604020202020204"/>
              <a:buAutoNum type="arabicPeriod"/>
            </a:pPr>
            <a:endParaRPr lang="en-US" altLang="en-GB" dirty="0">
              <a:latin typeface="+mn-lt"/>
              <a:cs typeface="+mn-lt"/>
            </a:endParaRPr>
          </a:p>
        </p:txBody>
      </p:sp>
      <p:graphicFrame>
        <p:nvGraphicFramePr>
          <p:cNvPr id="24" name="表格 23"/>
          <p:cNvGraphicFramePr>
            <a:graphicFrameLocks noGrp="1"/>
          </p:cNvGraphicFramePr>
          <p:nvPr/>
        </p:nvGraphicFramePr>
        <p:xfrm>
          <a:off x="641269" y="1264530"/>
          <a:ext cx="7307138" cy="920648"/>
        </p:xfrm>
        <a:graphic>
          <a:graphicData uri="http://schemas.openxmlformats.org/drawingml/2006/table">
            <a:tbl>
              <a:tblPr>
                <a:tableStyleId>{5C22544A-7EE6-4342-B048-85BDC9FD1C3A}</a:tableStyleId>
              </a:tblPr>
              <a:tblGrid>
                <a:gridCol w="415064">
                  <a:extLst>
                    <a:ext uri="{9D8B030D-6E8A-4147-A177-3AD203B41FA5}">
                      <a16:colId xmlns:a16="http://schemas.microsoft.com/office/drawing/2014/main" val="20000"/>
                    </a:ext>
                  </a:extLst>
                </a:gridCol>
                <a:gridCol w="3287585">
                  <a:extLst>
                    <a:ext uri="{9D8B030D-6E8A-4147-A177-3AD203B41FA5}">
                      <a16:colId xmlns:a16="http://schemas.microsoft.com/office/drawing/2014/main" val="20001"/>
                    </a:ext>
                  </a:extLst>
                </a:gridCol>
                <a:gridCol w="3604489">
                  <a:extLst>
                    <a:ext uri="{9D8B030D-6E8A-4147-A177-3AD203B41FA5}">
                      <a16:colId xmlns:a16="http://schemas.microsoft.com/office/drawing/2014/main" val="20002"/>
                    </a:ext>
                  </a:extLst>
                </a:gridCol>
              </a:tblGrid>
              <a:tr h="143771">
                <a:tc>
                  <a:txBody>
                    <a:bodyPr/>
                    <a:lstStyle/>
                    <a:p>
                      <a:pPr algn="l" fontAlgn="ctr"/>
                      <a:r>
                        <a:rPr lang="en-US" sz="1000" u="none" strike="noStrike" dirty="0">
                          <a:solidFill>
                            <a:schemeClr val="tx2"/>
                          </a:solidFill>
                          <a:effectLst/>
                          <a:latin typeface="+mn-lt"/>
                          <a:ea typeface="Cardo" panose="02020600000000000000" charset="-79"/>
                          <a:cs typeface="+mn-lt"/>
                        </a:rPr>
                        <a:t>Step</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a:solidFill>
                            <a:schemeClr val="tx2"/>
                          </a:solidFill>
                          <a:effectLst/>
                          <a:latin typeface="+mn-lt"/>
                          <a:ea typeface="Cardo" panose="02020600000000000000" charset="-79"/>
                          <a:cs typeface="+mn-lt"/>
                        </a:rPr>
                        <a:t>Criterion</a:t>
                      </a:r>
                      <a:endParaRPr lang="en-US" sz="1000" b="1"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Rationale</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0"/>
                  </a:ext>
                </a:extLst>
              </a:tr>
              <a:tr h="254495">
                <a:tc>
                  <a:txBody>
                    <a:bodyPr/>
                    <a:lstStyle/>
                    <a:p>
                      <a:pPr algn="l" fontAlgn="ctr"/>
                      <a:r>
                        <a:rPr lang="en-US" altLang="zh-CN" sz="1000" u="none" strike="noStrike">
                          <a:solidFill>
                            <a:schemeClr val="tx2"/>
                          </a:solidFill>
                          <a:effectLst/>
                          <a:latin typeface="+mn-lt"/>
                          <a:ea typeface="Cardo" panose="02020600000000000000" charset="-79"/>
                          <a:cs typeface="+mn-lt"/>
                        </a:rPr>
                        <a:t>1</a:t>
                      </a:r>
                      <a:endParaRPr lang="en-US" altLang="zh-CN" sz="1000" b="0"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Low Variance Removal (variance &lt; 1e-5)</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Eliminates features with no signal across samples</a:t>
                      </a:r>
                      <a:endParaRPr lang="en-US"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1"/>
                  </a:ext>
                </a:extLst>
              </a:tr>
              <a:tr h="254495">
                <a:tc>
                  <a:txBody>
                    <a:bodyPr/>
                    <a:lstStyle/>
                    <a:p>
                      <a:pPr algn="l" fontAlgn="ctr"/>
                      <a:r>
                        <a:rPr lang="en-US" altLang="zh-CN" sz="1000" u="none" strike="noStrike">
                          <a:solidFill>
                            <a:schemeClr val="tx2"/>
                          </a:solidFill>
                          <a:effectLst/>
                          <a:latin typeface="+mn-lt"/>
                          <a:ea typeface="Cardo" panose="02020600000000000000" charset="-79"/>
                          <a:cs typeface="+mn-lt"/>
                        </a:rPr>
                        <a:t>2</a:t>
                      </a:r>
                      <a:endParaRPr lang="en-US" altLang="zh-CN" sz="1000" b="0"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a:solidFill>
                            <a:schemeClr val="tx2"/>
                          </a:solidFill>
                          <a:effectLst/>
                          <a:latin typeface="+mn-lt"/>
                          <a:ea typeface="Cardo" panose="02020600000000000000" charset="-79"/>
                          <a:cs typeface="+mn-lt"/>
                        </a:rPr>
                        <a:t>High Correlation Removal (correlation &gt; 0.95)</a:t>
                      </a:r>
                      <a:endParaRPr lang="en-US" sz="1000" b="1"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Reduces multicollinearity and model instability</a:t>
                      </a:r>
                      <a:endParaRPr lang="en-US"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2"/>
                  </a:ext>
                </a:extLst>
              </a:tr>
              <a:tr h="254495">
                <a:tc>
                  <a:txBody>
                    <a:bodyPr/>
                    <a:lstStyle/>
                    <a:p>
                      <a:pPr algn="l" fontAlgn="ctr"/>
                      <a:r>
                        <a:rPr lang="en-US" altLang="zh-CN" sz="1000" u="none" strike="noStrike" dirty="0">
                          <a:solidFill>
                            <a:schemeClr val="tx2"/>
                          </a:solidFill>
                          <a:effectLst/>
                          <a:latin typeface="+mn-lt"/>
                          <a:ea typeface="Cardo" panose="02020600000000000000" charset="-79"/>
                          <a:cs typeface="+mn-lt"/>
                        </a:rPr>
                        <a:t>3</a:t>
                      </a:r>
                      <a:endParaRPr lang="en-US" altLang="zh-CN"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Skewed Feature Removal(extreme range or outliers)</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Removes features dominated by rare or volatile values</a:t>
                      </a:r>
                      <a:endParaRPr lang="en-US"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3"/>
                  </a:ext>
                </a:extLst>
              </a:tr>
            </a:tbl>
          </a:graphicData>
        </a:graphic>
      </p:graphicFrame>
      <p:sp>
        <p:nvSpPr>
          <p:cNvPr id="27" name="文本框 26"/>
          <p:cNvSpPr txBox="1"/>
          <p:nvPr/>
        </p:nvSpPr>
        <p:spPr>
          <a:xfrm>
            <a:off x="5413611" y="2487121"/>
            <a:ext cx="3534771" cy="1731243"/>
          </a:xfrm>
          <a:prstGeom prst="rect">
            <a:avLst/>
          </a:prstGeom>
          <a:noFill/>
        </p:spPr>
        <p:txBody>
          <a:bodyPr wrap="square" rtlCol="0">
            <a:spAutoFit/>
          </a:bodyPr>
          <a:lstStyle/>
          <a:p>
            <a:pPr>
              <a:lnSpc>
                <a:spcPct val="150000"/>
              </a:lnSpc>
            </a:pPr>
            <a:r>
              <a:rPr lang="en-US" altLang="zh-CN" sz="1200" b="1" dirty="0">
                <a:solidFill>
                  <a:schemeClr val="bg1"/>
                </a:solidFill>
                <a:latin typeface="Cardo" panose="02020600000000000000"/>
                <a:ea typeface="Cardo" panose="02020600000000000000"/>
                <a:cs typeface="Cardo" panose="02020600000000000000"/>
              </a:rPr>
              <a:t>Initial numeric features: 38 Features </a:t>
            </a:r>
          </a:p>
          <a:p>
            <a:pPr>
              <a:lnSpc>
                <a:spcPct val="150000"/>
              </a:lnSpc>
            </a:pPr>
            <a:r>
              <a:rPr lang="en-US" altLang="zh-CN" sz="1200" b="1" dirty="0">
                <a:solidFill>
                  <a:schemeClr val="bg1"/>
                </a:solidFill>
                <a:latin typeface="Cardo" panose="02020600000000000000"/>
                <a:ea typeface="Cardo" panose="02020600000000000000"/>
                <a:cs typeface="Cardo" panose="02020600000000000000"/>
              </a:rPr>
              <a:t>Dropped the following:</a:t>
            </a:r>
          </a:p>
          <a:p>
            <a:pPr>
              <a:lnSpc>
                <a:spcPct val="150000"/>
              </a:lnSpc>
            </a:pPr>
            <a:r>
              <a:rPr lang="en-US" altLang="zh-CN" sz="1200" b="1" dirty="0">
                <a:solidFill>
                  <a:schemeClr val="tx2"/>
                </a:solidFill>
                <a:latin typeface="Cardo" panose="02020600000000000000"/>
                <a:ea typeface="Cardo" panose="02020600000000000000"/>
                <a:cs typeface="Cardo" panose="02020600000000000000"/>
              </a:rPr>
              <a:t>Low variance: 0 features</a:t>
            </a:r>
          </a:p>
          <a:p>
            <a:pPr>
              <a:lnSpc>
                <a:spcPct val="150000"/>
              </a:lnSpc>
            </a:pPr>
            <a:r>
              <a:rPr lang="en-US" altLang="zh-CN" sz="1200" b="1" dirty="0">
                <a:solidFill>
                  <a:schemeClr val="tx2"/>
                </a:solidFill>
                <a:latin typeface="Cardo" panose="02020600000000000000"/>
                <a:ea typeface="Cardo" panose="02020600000000000000"/>
                <a:cs typeface="Cardo" panose="02020600000000000000"/>
              </a:rPr>
              <a:t>Highly correlated: 15 features</a:t>
            </a:r>
          </a:p>
          <a:p>
            <a:pPr>
              <a:lnSpc>
                <a:spcPct val="150000"/>
              </a:lnSpc>
            </a:pPr>
            <a:r>
              <a:rPr lang="en-US" altLang="zh-CN" sz="1200" b="1" dirty="0">
                <a:solidFill>
                  <a:schemeClr val="tx2"/>
                </a:solidFill>
                <a:latin typeface="Cardo" panose="02020600000000000000"/>
                <a:ea typeface="Cardo" panose="02020600000000000000"/>
                <a:cs typeface="Cardo" panose="02020600000000000000"/>
              </a:rPr>
              <a:t>Skewed/extreme distributions: 3 features</a:t>
            </a:r>
          </a:p>
          <a:p>
            <a:pPr>
              <a:lnSpc>
                <a:spcPct val="150000"/>
              </a:lnSpc>
            </a:pPr>
            <a:r>
              <a:rPr lang="en-US" altLang="zh-CN" sz="1200" b="1" dirty="0">
                <a:solidFill>
                  <a:schemeClr val="bg1"/>
                </a:solidFill>
                <a:latin typeface="Cardo" panose="02020600000000000000"/>
                <a:ea typeface="Cardo" panose="02020600000000000000"/>
                <a:cs typeface="Cardo" panose="02020600000000000000"/>
              </a:rPr>
              <a:t>Final </a:t>
            </a:r>
            <a:r>
              <a:rPr lang="en-US" altLang="zh-CN" sz="1200" b="1" dirty="0">
                <a:solidFill>
                  <a:schemeClr val="bg1"/>
                </a:solidFill>
                <a:latin typeface="Cardo" panose="02020600000000000000"/>
                <a:ea typeface="Cardo" panose="02020600000000000000"/>
                <a:cs typeface="Cardo" panose="02020600000000000000"/>
                <a:sym typeface="Cardo" panose="02020600000000000000"/>
              </a:rPr>
              <a:t>feature</a:t>
            </a:r>
            <a:r>
              <a:rPr lang="en-US" altLang="zh-CN" sz="1200" b="1" dirty="0">
                <a:solidFill>
                  <a:schemeClr val="bg1"/>
                </a:solidFill>
                <a:latin typeface="Cardo" panose="02020600000000000000"/>
                <a:ea typeface="Cardo" panose="02020600000000000000"/>
                <a:cs typeface="Cardo" panose="02020600000000000000"/>
              </a:rPr>
              <a:t> set (</a:t>
            </a:r>
            <a:r>
              <a:rPr lang="en-US" altLang="zh-CN" sz="1200" b="1" dirty="0" err="1">
                <a:solidFill>
                  <a:schemeClr val="bg1"/>
                </a:solidFill>
                <a:latin typeface="Cardo" panose="02020600000000000000"/>
                <a:ea typeface="Cardo" panose="02020600000000000000"/>
                <a:cs typeface="Cardo" panose="02020600000000000000"/>
              </a:rPr>
              <a:t>X_final</a:t>
            </a:r>
            <a:r>
              <a:rPr lang="en-US" altLang="zh-CN" sz="1200" b="1" dirty="0">
                <a:solidFill>
                  <a:schemeClr val="bg1"/>
                </a:solidFill>
                <a:latin typeface="Cardo" panose="02020600000000000000"/>
                <a:ea typeface="Cardo" panose="02020600000000000000"/>
                <a:cs typeface="Cardo" panose="02020600000000000000"/>
              </a:rPr>
              <a:t>) contains: 20 features</a:t>
            </a:r>
            <a:endParaRPr lang="zh-CN" altLang="en-US" sz="1200" b="1" dirty="0">
              <a:solidFill>
                <a:schemeClr val="bg1"/>
              </a:solidFill>
              <a:latin typeface="Cardo" panose="02020600000000000000"/>
              <a:cs typeface="Cardo" panose="02020600000000000000"/>
            </a:endParaRPr>
          </a:p>
        </p:txBody>
      </p:sp>
      <p:pic>
        <p:nvPicPr>
          <p:cNvPr id="5" name="Picture 4"/>
          <p:cNvPicPr>
            <a:picLocks noChangeAspect="1"/>
          </p:cNvPicPr>
          <p:nvPr/>
        </p:nvPicPr>
        <p:blipFill>
          <a:blip r:embed="rId3"/>
          <a:stretch>
            <a:fillRect/>
          </a:stretch>
        </p:blipFill>
        <p:spPr>
          <a:xfrm>
            <a:off x="390352" y="2351304"/>
            <a:ext cx="2673565" cy="2432492"/>
          </a:xfrm>
          <a:prstGeom prst="rect">
            <a:avLst/>
          </a:prstGeom>
        </p:spPr>
      </p:pic>
      <p:pic>
        <p:nvPicPr>
          <p:cNvPr id="7" name="Picture 6"/>
          <p:cNvPicPr>
            <a:picLocks noChangeAspect="1"/>
          </p:cNvPicPr>
          <p:nvPr/>
        </p:nvPicPr>
        <p:blipFill>
          <a:blip r:embed="rId4"/>
          <a:stretch>
            <a:fillRect/>
          </a:stretch>
        </p:blipFill>
        <p:spPr>
          <a:xfrm>
            <a:off x="3174888" y="2351304"/>
            <a:ext cx="1817968" cy="243249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134" y="348488"/>
            <a:ext cx="8432799" cy="530400"/>
          </a:xfrm>
        </p:spPr>
        <p:txBody>
          <a:bodyPr/>
          <a:lstStyle/>
          <a:p>
            <a:r>
              <a:rPr lang="en-US" sz="1800" dirty="0"/>
              <a:t>Hedging Pressure and Speculative Flows as Predictors of Crude Oil Returns</a:t>
            </a:r>
          </a:p>
        </p:txBody>
      </p:sp>
      <p:sp>
        <p:nvSpPr>
          <p:cNvPr id="3" name="Text Placeholder 2"/>
          <p:cNvSpPr>
            <a:spLocks noGrp="1"/>
          </p:cNvSpPr>
          <p:nvPr>
            <p:ph type="body" idx="1"/>
          </p:nvPr>
        </p:nvSpPr>
        <p:spPr>
          <a:xfrm>
            <a:off x="681567" y="4268846"/>
            <a:ext cx="7780865" cy="530400"/>
          </a:xfrm>
        </p:spPr>
        <p:txBody>
          <a:bodyPr/>
          <a:lstStyle/>
          <a:p>
            <a:r>
              <a:rPr lang="en-US" sz="1200" b="1" dirty="0"/>
              <a:t>Regression coefficients here </a:t>
            </a:r>
            <a:r>
              <a:rPr lang="en-US" sz="1200" dirty="0"/>
              <a:t>back the idea that these positioning metrics have </a:t>
            </a:r>
            <a:r>
              <a:rPr lang="en-US" sz="1200" b="1" dirty="0"/>
              <a:t>predictive power</a:t>
            </a:r>
            <a:r>
              <a:rPr lang="en-US" sz="1200" dirty="0"/>
              <a:t>.</a:t>
            </a:r>
          </a:p>
          <a:p>
            <a:r>
              <a:rPr lang="en-US" sz="1200" dirty="0"/>
              <a:t>These sources focus on </a:t>
            </a:r>
            <a:r>
              <a:rPr lang="en-US" sz="1200" b="1" dirty="0"/>
              <a:t>weekly or monthly returns</a:t>
            </a:r>
            <a:r>
              <a:rPr lang="en-US" sz="1200" dirty="0"/>
              <a:t>, similar to our 1-week forecasting setup.</a:t>
            </a:r>
            <a:endParaRPr lang="en-US" sz="1050" dirty="0"/>
          </a:p>
        </p:txBody>
      </p:sp>
      <p:graphicFrame>
        <p:nvGraphicFramePr>
          <p:cNvPr id="6" name="Table 5"/>
          <p:cNvGraphicFramePr>
            <a:graphicFrameLocks noGrp="1"/>
          </p:cNvGraphicFramePr>
          <p:nvPr/>
        </p:nvGraphicFramePr>
        <p:xfrm>
          <a:off x="613832" y="1090083"/>
          <a:ext cx="7848600" cy="2963334"/>
        </p:xfrm>
        <a:graphic>
          <a:graphicData uri="http://schemas.openxmlformats.org/drawingml/2006/table">
            <a:tbl>
              <a:tblPr firstRow="1" bandRow="1">
                <a:tableStyleId>{5C22544A-7EE6-4342-B048-85BDC9FD1C3A}</a:tableStyleId>
              </a:tblPr>
              <a:tblGrid>
                <a:gridCol w="19621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962150">
                  <a:extLst>
                    <a:ext uri="{9D8B030D-6E8A-4147-A177-3AD203B41FA5}">
                      <a16:colId xmlns:a16="http://schemas.microsoft.com/office/drawing/2014/main" val="20002"/>
                    </a:ext>
                  </a:extLst>
                </a:gridCol>
                <a:gridCol w="1962150">
                  <a:extLst>
                    <a:ext uri="{9D8B030D-6E8A-4147-A177-3AD203B41FA5}">
                      <a16:colId xmlns:a16="http://schemas.microsoft.com/office/drawing/2014/main" val="20003"/>
                    </a:ext>
                  </a:extLst>
                </a:gridCol>
              </a:tblGrid>
              <a:tr h="271604">
                <a:tc>
                  <a:txBody>
                    <a:bodyPr/>
                    <a:lstStyle/>
                    <a:p>
                      <a:pPr algn="l"/>
                      <a:r>
                        <a:rPr lang="en-US" sz="900" b="1" dirty="0">
                          <a:solidFill>
                            <a:schemeClr val="tx1"/>
                          </a:solidFill>
                          <a:effectLst/>
                        </a:rPr>
                        <a:t>Factor</a:t>
                      </a:r>
                      <a:endParaRPr lang="en-US" sz="900" dirty="0">
                        <a:solidFill>
                          <a:schemeClr val="tx1"/>
                        </a:solidFill>
                        <a:effectLst/>
                      </a:endParaRPr>
                    </a:p>
                  </a:txBody>
                  <a:tcPr marL="60296" marR="60296" marT="30148" marB="30148" anchor="ctr"/>
                </a:tc>
                <a:tc>
                  <a:txBody>
                    <a:bodyPr/>
                    <a:lstStyle/>
                    <a:p>
                      <a:pPr algn="l"/>
                      <a:r>
                        <a:rPr lang="en-US" sz="900" b="1" dirty="0">
                          <a:solidFill>
                            <a:schemeClr val="tx1"/>
                          </a:solidFill>
                          <a:effectLst/>
                        </a:rPr>
                        <a:t>Calculation (weekly)</a:t>
                      </a:r>
                      <a:endParaRPr lang="en-US" sz="900" dirty="0">
                        <a:solidFill>
                          <a:schemeClr val="tx1"/>
                        </a:solidFill>
                        <a:effectLst/>
                      </a:endParaRPr>
                    </a:p>
                  </a:txBody>
                  <a:tcPr marL="60296" marR="60296" marT="30148" marB="30148" anchor="ctr"/>
                </a:tc>
                <a:tc>
                  <a:txBody>
                    <a:bodyPr/>
                    <a:lstStyle/>
                    <a:p>
                      <a:pPr algn="l"/>
                      <a:r>
                        <a:rPr lang="en-US" sz="900" b="1" dirty="0">
                          <a:solidFill>
                            <a:schemeClr val="tx1"/>
                          </a:solidFill>
                          <a:effectLst/>
                        </a:rPr>
                        <a:t>Regression Result</a:t>
                      </a:r>
                      <a:endParaRPr lang="en-US" sz="900" dirty="0">
                        <a:solidFill>
                          <a:schemeClr val="tx1"/>
                        </a:solidFill>
                        <a:effectLst/>
                      </a:endParaRPr>
                    </a:p>
                  </a:txBody>
                  <a:tcPr marL="60296" marR="60296" marT="30148" marB="30148" anchor="ctr"/>
                </a:tc>
                <a:tc>
                  <a:txBody>
                    <a:bodyPr/>
                    <a:lstStyle/>
                    <a:p>
                      <a:pPr algn="l"/>
                      <a:r>
                        <a:rPr lang="en-US" sz="900" b="1">
                          <a:solidFill>
                            <a:schemeClr val="tx1"/>
                          </a:solidFill>
                          <a:effectLst/>
                        </a:rPr>
                        <a:t>Key Source</a:t>
                      </a:r>
                      <a:endParaRPr lang="en-US" sz="900">
                        <a:solidFill>
                          <a:schemeClr val="tx1"/>
                        </a:solidFill>
                        <a:effectLst/>
                      </a:endParaRPr>
                    </a:p>
                  </a:txBody>
                  <a:tcPr marL="60296" marR="60296" marT="30148" marB="30148" anchor="ctr"/>
                </a:tc>
                <a:extLst>
                  <a:ext uri="{0D108BD9-81ED-4DB2-BD59-A6C34878D82A}">
                    <a16:rowId xmlns:a16="http://schemas.microsoft.com/office/drawing/2014/main" val="10000"/>
                  </a:ext>
                </a:extLst>
              </a:tr>
              <a:tr h="809722">
                <a:tc>
                  <a:txBody>
                    <a:bodyPr/>
                    <a:lstStyle/>
                    <a:p>
                      <a:pPr algn="l"/>
                      <a:r>
                        <a:rPr lang="en-US" sz="900" dirty="0">
                          <a:solidFill>
                            <a:schemeClr val="tx1"/>
                          </a:solidFill>
                          <a:effectLst/>
                        </a:rPr>
                        <a:t>Net Long Position scaled by Total Open Interest</a:t>
                      </a:r>
                    </a:p>
                  </a:txBody>
                  <a:tcPr marL="60296" marR="60296" marT="30148" marB="30148" anchor="ctr"/>
                </a:tc>
                <a:tc>
                  <a:txBody>
                    <a:bodyPr/>
                    <a:lstStyle/>
                    <a:p>
                      <a:pPr algn="l"/>
                      <a:r>
                        <a:rPr lang="en-US" sz="900" dirty="0">
                          <a:solidFill>
                            <a:schemeClr val="tx1"/>
                          </a:solidFill>
                          <a:effectLst/>
                        </a:rPr>
                        <a:t>(Non-commercial Longs – Shorts) ÷ Open Interest</a:t>
                      </a:r>
                    </a:p>
                  </a:txBody>
                  <a:tcPr marL="60296" marR="60296" marT="30148" marB="30148" anchor="ctr"/>
                </a:tc>
                <a:tc>
                  <a:txBody>
                    <a:bodyPr/>
                    <a:lstStyle/>
                    <a:p>
                      <a:pPr algn="l"/>
                      <a:r>
                        <a:rPr lang="en-US" sz="900" dirty="0">
                          <a:solidFill>
                            <a:schemeClr val="tx1"/>
                          </a:solidFill>
                          <a:effectLst/>
                        </a:rPr>
                        <a:t>Positive coefficient (</a:t>
                      </a:r>
                      <a:r>
                        <a:rPr lang="el-GR" sz="900" dirty="0">
                          <a:solidFill>
                            <a:schemeClr val="tx1"/>
                          </a:solidFill>
                          <a:effectLst/>
                        </a:rPr>
                        <a:t>β ≈ </a:t>
                      </a:r>
                      <a:r>
                        <a:rPr lang="el-GR" sz="900" b="1" dirty="0">
                          <a:solidFill>
                            <a:schemeClr val="tx1"/>
                          </a:solidFill>
                          <a:effectLst/>
                        </a:rPr>
                        <a:t>0.42</a:t>
                      </a:r>
                      <a:r>
                        <a:rPr lang="el-GR" sz="900" dirty="0">
                          <a:solidFill>
                            <a:schemeClr val="tx1"/>
                          </a:solidFill>
                          <a:effectLst/>
                        </a:rPr>
                        <a:t>) </a:t>
                      </a:r>
                      <a:r>
                        <a:rPr lang="en-US" sz="900" dirty="0">
                          <a:solidFill>
                            <a:schemeClr val="tx1"/>
                          </a:solidFill>
                          <a:effectLst/>
                        </a:rPr>
                        <a:t>in OLS regression predicting next-month excess returns. Highly significant (t ≈ 3.1)</a:t>
                      </a:r>
                    </a:p>
                  </a:txBody>
                  <a:tcPr marL="60296" marR="60296" marT="30148" marB="30148" anchor="ctr"/>
                </a:tc>
                <a:tc>
                  <a:txBody>
                    <a:bodyPr/>
                    <a:lstStyle/>
                    <a:p>
                      <a:pPr algn="l"/>
                      <a:r>
                        <a:rPr lang="en-US" sz="900" b="1">
                          <a:solidFill>
                            <a:schemeClr val="tx1"/>
                          </a:solidFill>
                          <a:effectLst/>
                        </a:rPr>
                        <a:t>Basu &amp; Miffre (2013), Journal of Banking &amp; Finance</a:t>
                      </a:r>
                      <a:endParaRPr lang="en-US" sz="900">
                        <a:solidFill>
                          <a:schemeClr val="tx1"/>
                        </a:solidFill>
                        <a:effectLst/>
                      </a:endParaRPr>
                    </a:p>
                  </a:txBody>
                  <a:tcPr marL="60296" marR="60296" marT="30148" marB="30148" anchor="ctr"/>
                </a:tc>
                <a:extLst>
                  <a:ext uri="{0D108BD9-81ED-4DB2-BD59-A6C34878D82A}">
                    <a16:rowId xmlns:a16="http://schemas.microsoft.com/office/drawing/2014/main" val="10001"/>
                  </a:ext>
                </a:extLst>
              </a:tr>
              <a:tr h="627336">
                <a:tc>
                  <a:txBody>
                    <a:bodyPr/>
                    <a:lstStyle/>
                    <a:p>
                      <a:pPr algn="l"/>
                      <a:r>
                        <a:rPr lang="en-US" sz="900" dirty="0">
                          <a:solidFill>
                            <a:schemeClr val="tx1"/>
                          </a:solidFill>
                          <a:effectLst/>
                        </a:rPr>
                        <a:t>Weekly Change in Net Long Positions (Flow)</a:t>
                      </a:r>
                    </a:p>
                  </a:txBody>
                  <a:tcPr marL="60296" marR="60296" marT="30148" marB="30148" anchor="ctr"/>
                </a:tc>
                <a:tc>
                  <a:txBody>
                    <a:bodyPr/>
                    <a:lstStyle/>
                    <a:p>
                      <a:pPr algn="l"/>
                      <a:r>
                        <a:rPr lang="en-US" sz="900" dirty="0">
                          <a:solidFill>
                            <a:schemeClr val="tx1"/>
                          </a:solidFill>
                          <a:effectLst/>
                        </a:rPr>
                        <a:t>1st difference of Net Position</a:t>
                      </a:r>
                    </a:p>
                  </a:txBody>
                  <a:tcPr marL="60296" marR="60296" marT="30148" marB="30148" anchor="ctr"/>
                </a:tc>
                <a:tc>
                  <a:txBody>
                    <a:bodyPr/>
                    <a:lstStyle/>
                    <a:p>
                      <a:pPr algn="l"/>
                      <a:r>
                        <a:rPr lang="en-US" sz="900" dirty="0">
                          <a:solidFill>
                            <a:schemeClr val="tx1"/>
                          </a:solidFill>
                          <a:effectLst/>
                        </a:rPr>
                        <a:t>Positive relationship (</a:t>
                      </a:r>
                      <a:r>
                        <a:rPr lang="el-GR" sz="900" dirty="0">
                          <a:solidFill>
                            <a:schemeClr val="tx1"/>
                          </a:solidFill>
                          <a:effectLst/>
                        </a:rPr>
                        <a:t>β ≈ </a:t>
                      </a:r>
                      <a:r>
                        <a:rPr lang="el-GR" sz="900" b="1" dirty="0">
                          <a:solidFill>
                            <a:schemeClr val="tx1"/>
                          </a:solidFill>
                          <a:effectLst/>
                        </a:rPr>
                        <a:t>0.18</a:t>
                      </a:r>
                      <a:r>
                        <a:rPr lang="el-GR" sz="900" dirty="0">
                          <a:solidFill>
                            <a:schemeClr val="tx1"/>
                          </a:solidFill>
                          <a:effectLst/>
                        </a:rPr>
                        <a:t> </a:t>
                      </a:r>
                      <a:r>
                        <a:rPr lang="en-US" sz="900" dirty="0">
                          <a:solidFill>
                            <a:schemeClr val="tx1"/>
                          </a:solidFill>
                          <a:effectLst/>
                        </a:rPr>
                        <a:t>for WTI) to next week's price change; significant at 1% level</a:t>
                      </a:r>
                    </a:p>
                  </a:txBody>
                  <a:tcPr marL="60296" marR="60296" marT="30148" marB="30148" anchor="ctr"/>
                </a:tc>
                <a:tc>
                  <a:txBody>
                    <a:bodyPr/>
                    <a:lstStyle/>
                    <a:p>
                      <a:pPr algn="l"/>
                      <a:r>
                        <a:rPr lang="en-US" sz="900" b="1">
                          <a:solidFill>
                            <a:schemeClr val="tx1"/>
                          </a:solidFill>
                          <a:effectLst/>
                        </a:rPr>
                        <a:t>Büyüksahin &amp; Harris (2011), Energy Economics</a:t>
                      </a:r>
                      <a:endParaRPr lang="en-US" sz="900">
                        <a:solidFill>
                          <a:schemeClr val="tx1"/>
                        </a:solidFill>
                        <a:effectLst/>
                      </a:endParaRPr>
                    </a:p>
                  </a:txBody>
                  <a:tcPr marL="60296" marR="60296" marT="30148" marB="30148" anchor="ctr"/>
                </a:tc>
                <a:extLst>
                  <a:ext uri="{0D108BD9-81ED-4DB2-BD59-A6C34878D82A}">
                    <a16:rowId xmlns:a16="http://schemas.microsoft.com/office/drawing/2014/main" val="10002"/>
                  </a:ext>
                </a:extLst>
              </a:tr>
              <a:tr h="627336">
                <a:tc>
                  <a:txBody>
                    <a:bodyPr/>
                    <a:lstStyle/>
                    <a:p>
                      <a:pPr algn="l"/>
                      <a:r>
                        <a:rPr lang="en-US" sz="900">
                          <a:solidFill>
                            <a:schemeClr val="tx1"/>
                          </a:solidFill>
                          <a:effectLst/>
                        </a:rPr>
                        <a:t>Commercial Hedger Net Z-Score</a:t>
                      </a:r>
                    </a:p>
                  </a:txBody>
                  <a:tcPr marL="60296" marR="60296" marT="30148" marB="30148" anchor="ctr"/>
                </a:tc>
                <a:tc>
                  <a:txBody>
                    <a:bodyPr/>
                    <a:lstStyle/>
                    <a:p>
                      <a:pPr algn="l"/>
                      <a:r>
                        <a:rPr lang="en-US" sz="900">
                          <a:solidFill>
                            <a:schemeClr val="tx1"/>
                          </a:solidFill>
                          <a:effectLst/>
                        </a:rPr>
                        <a:t>52-week z-score of Commercial Net Position</a:t>
                      </a:r>
                    </a:p>
                  </a:txBody>
                  <a:tcPr marL="60296" marR="60296" marT="30148" marB="30148" anchor="ctr"/>
                </a:tc>
                <a:tc>
                  <a:txBody>
                    <a:bodyPr/>
                    <a:lstStyle/>
                    <a:p>
                      <a:pPr algn="l"/>
                      <a:r>
                        <a:rPr lang="en-US" sz="900" dirty="0">
                          <a:solidFill>
                            <a:schemeClr val="tx1"/>
                          </a:solidFill>
                          <a:effectLst/>
                        </a:rPr>
                        <a:t>Negative coefficient (</a:t>
                      </a:r>
                      <a:r>
                        <a:rPr lang="el-GR" sz="900" dirty="0">
                          <a:solidFill>
                            <a:schemeClr val="tx1"/>
                          </a:solidFill>
                          <a:effectLst/>
                        </a:rPr>
                        <a:t>β ≈ </a:t>
                      </a:r>
                      <a:r>
                        <a:rPr lang="el-GR" sz="900" b="1" dirty="0">
                          <a:solidFill>
                            <a:schemeClr val="tx1"/>
                          </a:solidFill>
                          <a:effectLst/>
                        </a:rPr>
                        <a:t>-0.27</a:t>
                      </a:r>
                      <a:r>
                        <a:rPr lang="el-GR" sz="900" dirty="0">
                          <a:solidFill>
                            <a:schemeClr val="tx1"/>
                          </a:solidFill>
                          <a:effectLst/>
                        </a:rPr>
                        <a:t>) — </a:t>
                      </a:r>
                      <a:r>
                        <a:rPr lang="en-US" sz="900" dirty="0">
                          <a:solidFill>
                            <a:schemeClr val="tx1"/>
                          </a:solidFill>
                          <a:effectLst/>
                        </a:rPr>
                        <a:t>when commercials heavily short, returns decrease following week</a:t>
                      </a:r>
                    </a:p>
                  </a:txBody>
                  <a:tcPr marL="60296" marR="60296" marT="30148" marB="30148" anchor="ctr"/>
                </a:tc>
                <a:tc>
                  <a:txBody>
                    <a:bodyPr/>
                    <a:lstStyle/>
                    <a:p>
                      <a:pPr algn="l"/>
                      <a:r>
                        <a:rPr lang="en-US" sz="900" b="1" dirty="0">
                          <a:solidFill>
                            <a:schemeClr val="tx1"/>
                          </a:solidFill>
                          <a:effectLst/>
                        </a:rPr>
                        <a:t>Ready (2018), Journal of Financial and Quantitative Analysis</a:t>
                      </a:r>
                      <a:endParaRPr lang="en-US" sz="900" dirty="0">
                        <a:solidFill>
                          <a:schemeClr val="tx1"/>
                        </a:solidFill>
                        <a:effectLst/>
                      </a:endParaRPr>
                    </a:p>
                  </a:txBody>
                  <a:tcPr marL="60296" marR="60296" marT="30148" marB="30148" anchor="ctr"/>
                </a:tc>
                <a:extLst>
                  <a:ext uri="{0D108BD9-81ED-4DB2-BD59-A6C34878D82A}">
                    <a16:rowId xmlns:a16="http://schemas.microsoft.com/office/drawing/2014/main" val="10003"/>
                  </a:ext>
                </a:extLst>
              </a:tr>
              <a:tr h="627336">
                <a:tc>
                  <a:txBody>
                    <a:bodyPr/>
                    <a:lstStyle/>
                    <a:p>
                      <a:pPr algn="l"/>
                      <a:r>
                        <a:rPr lang="en-US" sz="900">
                          <a:solidFill>
                            <a:schemeClr val="tx1"/>
                          </a:solidFill>
                          <a:effectLst/>
                        </a:rPr>
                        <a:t>Open Interest Change (%)</a:t>
                      </a:r>
                    </a:p>
                  </a:txBody>
                  <a:tcPr marL="60296" marR="60296" marT="30148" marB="30148" anchor="ctr"/>
                </a:tc>
                <a:tc>
                  <a:txBody>
                    <a:bodyPr/>
                    <a:lstStyle/>
                    <a:p>
                      <a:pPr algn="l"/>
                      <a:r>
                        <a:rPr lang="en-US" sz="900" dirty="0">
                          <a:solidFill>
                            <a:schemeClr val="tx1"/>
                          </a:solidFill>
                          <a:effectLst/>
                        </a:rPr>
                        <a:t>(OI this week – OI last week) ÷ OI last week</a:t>
                      </a:r>
                    </a:p>
                  </a:txBody>
                  <a:tcPr marL="60296" marR="60296" marT="30148" marB="30148" anchor="ctr"/>
                </a:tc>
                <a:tc>
                  <a:txBody>
                    <a:bodyPr/>
                    <a:lstStyle/>
                    <a:p>
                      <a:pPr algn="l"/>
                      <a:r>
                        <a:rPr lang="en-US" sz="900">
                          <a:solidFill>
                            <a:schemeClr val="tx1"/>
                          </a:solidFill>
                          <a:effectLst/>
                        </a:rPr>
                        <a:t>Positive contribution to returns (every +1</a:t>
                      </a:r>
                      <a:r>
                        <a:rPr lang="el-GR" sz="900">
                          <a:solidFill>
                            <a:schemeClr val="tx1"/>
                          </a:solidFill>
                          <a:effectLst/>
                        </a:rPr>
                        <a:t>σ </a:t>
                      </a:r>
                      <a:r>
                        <a:rPr lang="en-US" sz="900">
                          <a:solidFill>
                            <a:schemeClr val="tx1"/>
                          </a:solidFill>
                          <a:effectLst/>
                        </a:rPr>
                        <a:t>in OI adds ≈ 0.12% return next week)</a:t>
                      </a:r>
                    </a:p>
                  </a:txBody>
                  <a:tcPr marL="60296" marR="60296" marT="30148" marB="30148" anchor="ctr"/>
                </a:tc>
                <a:tc>
                  <a:txBody>
                    <a:bodyPr/>
                    <a:lstStyle/>
                    <a:p>
                      <a:pPr algn="l"/>
                      <a:r>
                        <a:rPr lang="en-US" sz="900" b="1" dirty="0">
                          <a:solidFill>
                            <a:schemeClr val="tx1"/>
                          </a:solidFill>
                          <a:effectLst/>
                        </a:rPr>
                        <a:t>CFTC Office of Chief Economist (2014)</a:t>
                      </a:r>
                      <a:endParaRPr lang="en-US" sz="900" dirty="0">
                        <a:solidFill>
                          <a:schemeClr val="tx1"/>
                        </a:solidFill>
                        <a:effectLst/>
                      </a:endParaRPr>
                    </a:p>
                  </a:txBody>
                  <a:tcPr marL="60296" marR="60296" marT="30148" marB="30148"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733" y="340022"/>
            <a:ext cx="7770533" cy="530400"/>
          </a:xfrm>
        </p:spPr>
        <p:txBody>
          <a:bodyPr/>
          <a:lstStyle/>
          <a:p>
            <a:r>
              <a:rPr lang="en-US" sz="2000" dirty="0"/>
              <a:t>Speculative Demand &amp; Inventory Impact (Kilian &amp; Murphy 2014)</a:t>
            </a:r>
          </a:p>
        </p:txBody>
      </p:sp>
      <p:sp>
        <p:nvSpPr>
          <p:cNvPr id="3" name="Text Placeholder 2"/>
          <p:cNvSpPr>
            <a:spLocks noGrp="1"/>
          </p:cNvSpPr>
          <p:nvPr>
            <p:ph type="body" idx="1"/>
          </p:nvPr>
        </p:nvSpPr>
        <p:spPr>
          <a:xfrm>
            <a:off x="522605" y="3411855"/>
            <a:ext cx="7934960" cy="1457325"/>
          </a:xfrm>
        </p:spPr>
        <p:txBody>
          <a:bodyPr/>
          <a:lstStyle/>
          <a:p>
            <a:pPr>
              <a:buFont typeface="Arial" panose="020B0604020202020204" pitchFamily="34" charset="0"/>
              <a:buChar char="•"/>
            </a:pPr>
            <a:r>
              <a:rPr lang="en-US" dirty="0">
                <a:latin typeface="+mn-lt"/>
                <a:cs typeface="+mn-lt"/>
              </a:rPr>
              <a:t>Flow supply/demand shocks alone can't explain observed inventory dynamics. Speculative positioning explains material variation in inventories and prices.</a:t>
            </a:r>
          </a:p>
          <a:p>
            <a:pPr>
              <a:buFont typeface="Arial" panose="020B0604020202020204" pitchFamily="34" charset="0"/>
              <a:buChar char="•"/>
            </a:pPr>
            <a:r>
              <a:rPr lang="en-US" dirty="0">
                <a:latin typeface="+mn-lt"/>
                <a:cs typeface="+mn-lt"/>
              </a:rPr>
              <a:t>Implication: Speculative positioning has causal power, validating our use of CoT non-commercial nets as predictors.</a:t>
            </a:r>
          </a:p>
          <a:p>
            <a:pPr>
              <a:buFont typeface="Arial" panose="020B0604020202020204" pitchFamily="34" charset="0"/>
              <a:buChar char="•"/>
            </a:pPr>
            <a:r>
              <a:rPr lang="en-US" dirty="0">
                <a:latin typeface="+mn-lt"/>
                <a:cs typeface="+mn-lt"/>
              </a:rPr>
              <a:t>We use the Speculative Net Positions feature to attempt to capture these speculative shocks quantitatively.</a:t>
            </a:r>
          </a:p>
          <a:p>
            <a:endParaRPr lang="en-US" dirty="0">
              <a:latin typeface="+mn-lt"/>
              <a:cs typeface="+mn-lt"/>
            </a:endParaRPr>
          </a:p>
        </p:txBody>
      </p:sp>
      <p:graphicFrame>
        <p:nvGraphicFramePr>
          <p:cNvPr id="4" name="Table 3"/>
          <p:cNvGraphicFramePr>
            <a:graphicFrameLocks noGrp="1"/>
          </p:cNvGraphicFramePr>
          <p:nvPr/>
        </p:nvGraphicFramePr>
        <p:xfrm>
          <a:off x="1173464" y="1107018"/>
          <a:ext cx="6468534" cy="1957916"/>
        </p:xfrm>
        <a:graphic>
          <a:graphicData uri="http://schemas.openxmlformats.org/drawingml/2006/table">
            <a:tbl>
              <a:tblPr firstRow="1" bandRow="1">
                <a:tableStyleId>{5C22544A-7EE6-4342-B048-85BDC9FD1C3A}</a:tableStyleId>
              </a:tblPr>
              <a:tblGrid>
                <a:gridCol w="2156178">
                  <a:extLst>
                    <a:ext uri="{9D8B030D-6E8A-4147-A177-3AD203B41FA5}">
                      <a16:colId xmlns:a16="http://schemas.microsoft.com/office/drawing/2014/main" val="20000"/>
                    </a:ext>
                  </a:extLst>
                </a:gridCol>
                <a:gridCol w="2156178">
                  <a:extLst>
                    <a:ext uri="{9D8B030D-6E8A-4147-A177-3AD203B41FA5}">
                      <a16:colId xmlns:a16="http://schemas.microsoft.com/office/drawing/2014/main" val="20001"/>
                    </a:ext>
                  </a:extLst>
                </a:gridCol>
                <a:gridCol w="2156178">
                  <a:extLst>
                    <a:ext uri="{9D8B030D-6E8A-4147-A177-3AD203B41FA5}">
                      <a16:colId xmlns:a16="http://schemas.microsoft.com/office/drawing/2014/main" val="20002"/>
                    </a:ext>
                  </a:extLst>
                </a:gridCol>
              </a:tblGrid>
              <a:tr h="509457">
                <a:tc>
                  <a:txBody>
                    <a:bodyPr/>
                    <a:lstStyle/>
                    <a:p>
                      <a:pPr algn="l"/>
                      <a:r>
                        <a:rPr lang="en-US" sz="1200" b="1" dirty="0">
                          <a:solidFill>
                            <a:schemeClr val="tx1"/>
                          </a:solidFill>
                          <a:effectLst/>
                        </a:rPr>
                        <a:t>Shock Type</a:t>
                      </a:r>
                      <a:endParaRPr lang="en-US" sz="1200" dirty="0">
                        <a:solidFill>
                          <a:schemeClr val="tx1"/>
                        </a:solidFill>
                        <a:effectLst/>
                      </a:endParaRPr>
                    </a:p>
                  </a:txBody>
                  <a:tcPr anchor="ctr"/>
                </a:tc>
                <a:tc>
                  <a:txBody>
                    <a:bodyPr/>
                    <a:lstStyle/>
                    <a:p>
                      <a:pPr algn="l"/>
                      <a:r>
                        <a:rPr lang="en-US" sz="1200" b="1">
                          <a:solidFill>
                            <a:schemeClr val="tx1"/>
                          </a:solidFill>
                          <a:effectLst/>
                        </a:rPr>
                        <a:t>Variance Share (Short Run)</a:t>
                      </a:r>
                      <a:endParaRPr lang="en-US" sz="1200">
                        <a:solidFill>
                          <a:schemeClr val="tx1"/>
                        </a:solidFill>
                        <a:effectLst/>
                      </a:endParaRPr>
                    </a:p>
                  </a:txBody>
                  <a:tcPr anchor="ctr"/>
                </a:tc>
                <a:tc>
                  <a:txBody>
                    <a:bodyPr/>
                    <a:lstStyle/>
                    <a:p>
                      <a:pPr algn="l"/>
                      <a:r>
                        <a:rPr lang="en-US" sz="1200" b="1">
                          <a:solidFill>
                            <a:schemeClr val="tx1"/>
                          </a:solidFill>
                          <a:effectLst/>
                        </a:rPr>
                        <a:t>Variance Share (Long Run)</a:t>
                      </a:r>
                      <a:endParaRPr lang="en-US" sz="1200">
                        <a:solidFill>
                          <a:schemeClr val="tx1"/>
                        </a:solidFill>
                        <a:effectLst/>
                      </a:endParaRPr>
                    </a:p>
                  </a:txBody>
                  <a:tcPr anchor="ctr"/>
                </a:tc>
                <a:extLst>
                  <a:ext uri="{0D108BD9-81ED-4DB2-BD59-A6C34878D82A}">
                    <a16:rowId xmlns:a16="http://schemas.microsoft.com/office/drawing/2014/main" val="10000"/>
                  </a:ext>
                </a:extLst>
              </a:tr>
              <a:tr h="719235">
                <a:tc>
                  <a:txBody>
                    <a:bodyPr/>
                    <a:lstStyle/>
                    <a:p>
                      <a:pPr algn="l"/>
                      <a:r>
                        <a:rPr lang="en-US" sz="1200" dirty="0">
                          <a:solidFill>
                            <a:schemeClr val="tx1"/>
                          </a:solidFill>
                          <a:effectLst/>
                        </a:rPr>
                        <a:t>Speculative Demand Shock (via CoT-style measures)</a:t>
                      </a:r>
                    </a:p>
                  </a:txBody>
                  <a:tcPr anchor="ctr"/>
                </a:tc>
                <a:tc>
                  <a:txBody>
                    <a:bodyPr/>
                    <a:lstStyle/>
                    <a:p>
                      <a:pPr algn="l"/>
                      <a:r>
                        <a:rPr lang="en-US" sz="1200" dirty="0">
                          <a:solidFill>
                            <a:schemeClr val="tx1"/>
                          </a:solidFill>
                          <a:effectLst/>
                        </a:rPr>
                        <a:t>~</a:t>
                      </a:r>
                      <a:r>
                        <a:rPr lang="en-US" sz="1200" b="1" dirty="0">
                          <a:solidFill>
                            <a:schemeClr val="tx1"/>
                          </a:solidFill>
                          <a:effectLst/>
                        </a:rPr>
                        <a:t>29%</a:t>
                      </a:r>
                      <a:r>
                        <a:rPr lang="en-US" sz="1200" dirty="0">
                          <a:solidFill>
                            <a:schemeClr val="tx1"/>
                          </a:solidFill>
                          <a:effectLst/>
                        </a:rPr>
                        <a:t> of inventory volatility</a:t>
                      </a:r>
                    </a:p>
                  </a:txBody>
                  <a:tcPr anchor="ctr"/>
                </a:tc>
                <a:tc>
                  <a:txBody>
                    <a:bodyPr/>
                    <a:lstStyle/>
                    <a:p>
                      <a:pPr algn="l"/>
                      <a:r>
                        <a:rPr lang="en-US" sz="1200">
                          <a:solidFill>
                            <a:schemeClr val="tx1"/>
                          </a:solidFill>
                          <a:effectLst/>
                        </a:rPr>
                        <a:t>~</a:t>
                      </a:r>
                      <a:r>
                        <a:rPr lang="en-US" sz="1200" b="1">
                          <a:solidFill>
                            <a:schemeClr val="tx1"/>
                          </a:solidFill>
                          <a:effectLst/>
                        </a:rPr>
                        <a:t>9%</a:t>
                      </a:r>
                      <a:r>
                        <a:rPr lang="en-US" sz="1200">
                          <a:solidFill>
                            <a:schemeClr val="tx1"/>
                          </a:solidFill>
                          <a:effectLst/>
                        </a:rPr>
                        <a:t> of price volatility</a:t>
                      </a:r>
                    </a:p>
                  </a:txBody>
                  <a:tcPr anchor="ctr"/>
                </a:tc>
                <a:extLst>
                  <a:ext uri="{0D108BD9-81ED-4DB2-BD59-A6C34878D82A}">
                    <a16:rowId xmlns:a16="http://schemas.microsoft.com/office/drawing/2014/main" val="10001"/>
                  </a:ext>
                </a:extLst>
              </a:tr>
              <a:tr h="364612">
                <a:tc>
                  <a:txBody>
                    <a:bodyPr/>
                    <a:lstStyle/>
                    <a:p>
                      <a:pPr algn="l"/>
                      <a:r>
                        <a:rPr lang="en-US" sz="1200" dirty="0">
                          <a:solidFill>
                            <a:schemeClr val="tx1"/>
                          </a:solidFill>
                          <a:effectLst/>
                        </a:rPr>
                        <a:t>Flow Supply Shock</a:t>
                      </a:r>
                    </a:p>
                  </a:txBody>
                  <a:tcPr anchor="ctr"/>
                </a:tc>
                <a:tc>
                  <a:txBody>
                    <a:bodyPr/>
                    <a:lstStyle/>
                    <a:p>
                      <a:pPr algn="l"/>
                      <a:r>
                        <a:rPr lang="en-US" sz="1200" dirty="0">
                          <a:solidFill>
                            <a:schemeClr val="tx1"/>
                          </a:solidFill>
                          <a:effectLst/>
                        </a:rPr>
                        <a:t>~26%</a:t>
                      </a:r>
                    </a:p>
                  </a:txBody>
                  <a:tcPr anchor="ctr"/>
                </a:tc>
                <a:tc>
                  <a:txBody>
                    <a:bodyPr/>
                    <a:lstStyle/>
                    <a:p>
                      <a:pPr algn="l"/>
                      <a:r>
                        <a:rPr lang="en-US" sz="1200" dirty="0">
                          <a:solidFill>
                            <a:schemeClr val="tx1"/>
                          </a:solidFill>
                          <a:effectLst/>
                        </a:rPr>
                        <a:t>~3%</a:t>
                      </a:r>
                    </a:p>
                  </a:txBody>
                  <a:tcPr anchor="ctr"/>
                </a:tc>
                <a:extLst>
                  <a:ext uri="{0D108BD9-81ED-4DB2-BD59-A6C34878D82A}">
                    <a16:rowId xmlns:a16="http://schemas.microsoft.com/office/drawing/2014/main" val="10002"/>
                  </a:ext>
                </a:extLst>
              </a:tr>
              <a:tr h="364612">
                <a:tc>
                  <a:txBody>
                    <a:bodyPr/>
                    <a:lstStyle/>
                    <a:p>
                      <a:pPr algn="l"/>
                      <a:r>
                        <a:rPr lang="en-US" sz="1200">
                          <a:solidFill>
                            <a:schemeClr val="tx1"/>
                          </a:solidFill>
                          <a:effectLst/>
                        </a:rPr>
                        <a:t>Flow Demand Shock</a:t>
                      </a:r>
                    </a:p>
                  </a:txBody>
                  <a:tcPr anchor="ctr"/>
                </a:tc>
                <a:tc>
                  <a:txBody>
                    <a:bodyPr/>
                    <a:lstStyle/>
                    <a:p>
                      <a:pPr algn="l"/>
                      <a:r>
                        <a:rPr lang="en-US" sz="1200">
                          <a:solidFill>
                            <a:schemeClr val="tx1"/>
                          </a:solidFill>
                          <a:effectLst/>
                        </a:rPr>
                        <a:t>~2%</a:t>
                      </a:r>
                    </a:p>
                  </a:txBody>
                  <a:tcPr anchor="ctr"/>
                </a:tc>
                <a:tc>
                  <a:txBody>
                    <a:bodyPr/>
                    <a:lstStyle/>
                    <a:p>
                      <a:pPr algn="l"/>
                      <a:r>
                        <a:rPr lang="en-US" sz="1200" dirty="0">
                          <a:solidFill>
                            <a:schemeClr val="tx1"/>
                          </a:solidFill>
                          <a:effectLst/>
                        </a:rPr>
                        <a:t>~87%</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33" y="365422"/>
            <a:ext cx="8016067" cy="530400"/>
          </a:xfrm>
        </p:spPr>
        <p:txBody>
          <a:bodyPr/>
          <a:lstStyle/>
          <a:p>
            <a:r>
              <a:rPr lang="en-US" sz="2000" dirty="0"/>
              <a:t>Risk Premium &amp; Hedging Pressure (Basu &amp; </a:t>
            </a:r>
            <a:r>
              <a:rPr lang="en-US" sz="2000" dirty="0" err="1"/>
              <a:t>Miffre</a:t>
            </a:r>
            <a:r>
              <a:rPr lang="en-US" sz="2000" dirty="0"/>
              <a:t> 2013)</a:t>
            </a:r>
          </a:p>
        </p:txBody>
      </p:sp>
      <p:sp>
        <p:nvSpPr>
          <p:cNvPr id="3" name="Text Placeholder 2"/>
          <p:cNvSpPr>
            <a:spLocks noGrp="1"/>
          </p:cNvSpPr>
          <p:nvPr>
            <p:ph type="body" idx="1"/>
          </p:nvPr>
        </p:nvSpPr>
        <p:spPr>
          <a:xfrm>
            <a:off x="623200" y="997197"/>
            <a:ext cx="7716466" cy="3888069"/>
          </a:xfrm>
        </p:spPr>
        <p:txBody>
          <a:bodyPr/>
          <a:lstStyle/>
          <a:p>
            <a:pPr>
              <a:buFont typeface="Arial" panose="020B0604020202020204" pitchFamily="34" charset="0"/>
              <a:buChar char="•"/>
            </a:pPr>
            <a:r>
              <a:rPr lang="en-US" sz="1300" dirty="0">
                <a:latin typeface="+mn-lt"/>
                <a:cs typeface="+mn-lt"/>
              </a:rPr>
              <a:t>Commercial hedging pressure yields an average 7.6% annualized risk premium across energy futures.</a:t>
            </a:r>
          </a:p>
          <a:p>
            <a:pPr>
              <a:buFont typeface="Arial" panose="020B0604020202020204" pitchFamily="34" charset="0"/>
              <a:buChar char="•"/>
            </a:pPr>
            <a:r>
              <a:rPr lang="en-US" sz="1300" dirty="0">
                <a:latin typeface="+mn-lt"/>
                <a:cs typeface="+mn-lt"/>
              </a:rPr>
              <a:t>When commercials hedge aggressively (net short increases), expected futures returns increase</a:t>
            </a:r>
          </a:p>
          <a:p>
            <a:pPr>
              <a:buFont typeface="Arial" panose="020B0604020202020204" pitchFamily="34" charset="0"/>
              <a:buChar char="•"/>
            </a:pPr>
            <a:endParaRPr lang="en-US" sz="1300" dirty="0">
              <a:latin typeface="+mn-lt"/>
              <a:cs typeface="+mn-lt"/>
            </a:endParaRPr>
          </a:p>
          <a:p>
            <a:pPr>
              <a:buNone/>
            </a:pPr>
            <a:r>
              <a:rPr lang="en-US" sz="1300" dirty="0">
                <a:latin typeface="+mn-lt"/>
                <a:cs typeface="+mn-lt"/>
              </a:rPr>
              <a:t>Methodology:</a:t>
            </a:r>
          </a:p>
          <a:p>
            <a:pPr>
              <a:buNone/>
            </a:pPr>
            <a:endParaRPr lang="en-US" sz="1300" dirty="0">
              <a:latin typeface="+mn-lt"/>
              <a:cs typeface="+mn-lt"/>
            </a:endParaRPr>
          </a:p>
          <a:p>
            <a:pPr>
              <a:buFont typeface="Arial" panose="020B0604020202020204" pitchFamily="34" charset="0"/>
              <a:buChar char="•"/>
            </a:pPr>
            <a:r>
              <a:rPr lang="en-US" sz="1300" dirty="0">
                <a:latin typeface="+mn-lt"/>
                <a:cs typeface="+mn-lt"/>
              </a:rPr>
              <a:t>Constructed long-short portfolios based on CFTC CoT hedging pressure (Commercial Net Positions).</a:t>
            </a:r>
          </a:p>
          <a:p>
            <a:pPr>
              <a:buFont typeface="Arial" panose="020B0604020202020204" pitchFamily="34" charset="0"/>
              <a:buChar char="•"/>
            </a:pPr>
            <a:r>
              <a:rPr lang="en-US" sz="1300" dirty="0">
                <a:latin typeface="+mn-lt"/>
                <a:cs typeface="+mn-lt"/>
              </a:rPr>
              <a:t>Long portfolios = commodities where commercial shorting is highest (i.e., producers hedging heavily).</a:t>
            </a:r>
          </a:p>
          <a:p>
            <a:pPr>
              <a:buFont typeface="Arial" panose="020B0604020202020204" pitchFamily="34" charset="0"/>
              <a:buChar char="•"/>
            </a:pPr>
            <a:r>
              <a:rPr lang="en-US" sz="1300" dirty="0">
                <a:latin typeface="+mn-lt"/>
                <a:cs typeface="+mn-lt"/>
              </a:rPr>
              <a:t>Found statistically significant positive returns, implying that when hedgers are short, expected returns rise (risk premium).</a:t>
            </a:r>
          </a:p>
          <a:p>
            <a:pPr>
              <a:buFont typeface="Arial" panose="020B0604020202020204" pitchFamily="34" charset="0"/>
              <a:buChar char="•"/>
            </a:pPr>
            <a:endParaRPr lang="en-US" sz="1300" dirty="0">
              <a:latin typeface="+mn-lt"/>
              <a:cs typeface="+mn-lt"/>
            </a:endParaRPr>
          </a:p>
          <a:p>
            <a:pPr>
              <a:buFont typeface="Arial" panose="020B0604020202020204" pitchFamily="34" charset="0"/>
              <a:buChar char="•"/>
            </a:pPr>
            <a:r>
              <a:rPr lang="en-US" sz="1300" dirty="0">
                <a:latin typeface="+mn-lt"/>
                <a:cs typeface="+mn-lt"/>
              </a:rPr>
              <a:t>Crude Oil contributed a large share of this documented premium.</a:t>
            </a:r>
          </a:p>
          <a:p>
            <a:pPr>
              <a:buFont typeface="Arial" panose="020B0604020202020204" pitchFamily="34" charset="0"/>
              <a:buChar char="•"/>
            </a:pPr>
            <a:r>
              <a:rPr lang="en-US" sz="1300" dirty="0">
                <a:latin typeface="+mn-lt"/>
                <a:cs typeface="+mn-lt"/>
              </a:rPr>
              <a:t>The Commercial Net Position Z-Score we engineered captures this hedging pressure effect.</a:t>
            </a:r>
          </a:p>
          <a:p>
            <a:pPr>
              <a:buFont typeface="Arial" panose="020B0604020202020204" pitchFamily="34" charset="0"/>
              <a:buChar char="•"/>
            </a:pPr>
            <a:r>
              <a:rPr lang="en-US" sz="1300" dirty="0">
                <a:latin typeface="+mn-lt"/>
                <a:cs typeface="+mn-lt"/>
              </a:rPr>
              <a:t>Contrarian signals from Commercials (they hedge more when future prices are expected to fall) are backed by this study.</a:t>
            </a:r>
          </a:p>
          <a:p>
            <a:pPr>
              <a:buFont typeface="Arial" panose="020B0604020202020204" pitchFamily="34" charset="0"/>
              <a:buChar char="•"/>
            </a:pPr>
            <a:endParaRPr lang="en-US" sz="1300" dirty="0">
              <a:latin typeface="+mn-lt"/>
              <a:cs typeface="+mn-lt"/>
            </a:endParaRPr>
          </a:p>
          <a:p>
            <a:endParaRPr lang="en-US" sz="1300" dirty="0">
              <a:latin typeface="+mn-lt"/>
              <a:cs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999" y="390821"/>
            <a:ext cx="8338733" cy="616712"/>
          </a:xfrm>
        </p:spPr>
        <p:txBody>
          <a:bodyPr/>
          <a:lstStyle/>
          <a:p>
            <a:r>
              <a:rPr lang="en-US" sz="1800" dirty="0"/>
              <a:t>Speculative Net Flows &amp; Short-Term Prediction (</a:t>
            </a:r>
            <a:r>
              <a:rPr lang="en-US" sz="1800" dirty="0" err="1"/>
              <a:t>Büyüksahin</a:t>
            </a:r>
            <a:r>
              <a:rPr lang="en-US" sz="1800" dirty="0"/>
              <a:t> &amp; Harris 2011)</a:t>
            </a:r>
          </a:p>
        </p:txBody>
      </p:sp>
      <p:sp>
        <p:nvSpPr>
          <p:cNvPr id="3" name="Text Placeholder 2"/>
          <p:cNvSpPr>
            <a:spLocks noGrp="1"/>
          </p:cNvSpPr>
          <p:nvPr>
            <p:ph type="body" idx="1"/>
          </p:nvPr>
        </p:nvSpPr>
        <p:spPr>
          <a:xfrm>
            <a:off x="491998" y="1069376"/>
            <a:ext cx="7661401" cy="3185335"/>
          </a:xfrm>
        </p:spPr>
        <p:txBody>
          <a:bodyPr/>
          <a:lstStyle/>
          <a:p>
            <a:pPr>
              <a:buNone/>
            </a:pPr>
            <a:r>
              <a:rPr lang="en-US" dirty="0">
                <a:latin typeface="+mn-lt"/>
                <a:cs typeface="+mn-lt"/>
              </a:rPr>
              <a:t>Focused on weekly WTI and Brent CoT data.</a:t>
            </a:r>
          </a:p>
          <a:p>
            <a:pPr>
              <a:buNone/>
            </a:pPr>
            <a:endParaRPr lang="en-US" dirty="0">
              <a:latin typeface="+mn-lt"/>
              <a:cs typeface="+mn-lt"/>
            </a:endParaRPr>
          </a:p>
          <a:p>
            <a:pPr>
              <a:buNone/>
            </a:pPr>
            <a:r>
              <a:rPr lang="en-US" dirty="0">
                <a:latin typeface="+mn-lt"/>
                <a:cs typeface="+mn-lt"/>
              </a:rPr>
              <a:t>Granger causality tests showed that:</a:t>
            </a:r>
          </a:p>
          <a:p>
            <a:pPr>
              <a:buNone/>
            </a:pPr>
            <a:endParaRPr lang="en-US" dirty="0">
              <a:latin typeface="+mn-lt"/>
              <a:cs typeface="+mn-lt"/>
            </a:endParaRPr>
          </a:p>
          <a:p>
            <a:pPr>
              <a:buFont typeface="Arial" panose="020B0604020202020204" pitchFamily="34" charset="0"/>
              <a:buChar char="•"/>
            </a:pPr>
            <a:r>
              <a:rPr lang="en-US" dirty="0">
                <a:latin typeface="+mn-lt"/>
                <a:cs typeface="+mn-lt"/>
              </a:rPr>
              <a:t>Changes in Managed Money Net Longs Granger-cause price changes at 1–3 day lags.</a:t>
            </a:r>
          </a:p>
          <a:p>
            <a:pPr>
              <a:buFont typeface="Arial" panose="020B0604020202020204" pitchFamily="34" charset="0"/>
              <a:buChar char="•"/>
            </a:pPr>
            <a:r>
              <a:rPr lang="en-US" dirty="0">
                <a:latin typeface="+mn-lt"/>
                <a:cs typeface="+mn-lt"/>
              </a:rPr>
              <a:t>Price changes do not Granger-cause positioning changes.</a:t>
            </a:r>
          </a:p>
          <a:p>
            <a:pPr>
              <a:buFont typeface="Arial" panose="020B0604020202020204" pitchFamily="34" charset="0"/>
              <a:buChar char="•"/>
            </a:pPr>
            <a:r>
              <a:rPr lang="en-US" dirty="0">
                <a:latin typeface="+mn-lt"/>
                <a:cs typeface="+mn-lt"/>
              </a:rPr>
              <a:t>Stronger Granger causality during boom/bust phases (e.g., 2007–2008 commodity rally and crash).</a:t>
            </a:r>
          </a:p>
          <a:p>
            <a:pPr>
              <a:buFont typeface="Arial" panose="020B0604020202020204" pitchFamily="34" charset="0"/>
              <a:buChar char="•"/>
            </a:pPr>
            <a:r>
              <a:rPr lang="en-US" dirty="0">
                <a:latin typeface="+mn-lt"/>
                <a:cs typeface="+mn-lt"/>
              </a:rPr>
              <a:t>Highlighted Δ Spec Net as a leading signal rather than a coincident or lagging one.</a:t>
            </a:r>
          </a:p>
          <a:p>
            <a:pPr algn="l">
              <a:buFont typeface="Arial" panose="020B0604020202020204" pitchFamily="34" charset="0"/>
              <a:buChar char="•"/>
            </a:pPr>
            <a:endParaRPr lang="en-US" dirty="0">
              <a:latin typeface="+mn-lt"/>
              <a:cs typeface="+mn-lt"/>
            </a:endParaRPr>
          </a:p>
          <a:p>
            <a:pPr algn="l">
              <a:buFont typeface="Arial" panose="020B0604020202020204" pitchFamily="34" charset="0"/>
              <a:buChar char="•"/>
            </a:pPr>
            <a:r>
              <a:rPr lang="en-US" dirty="0">
                <a:latin typeface="+mn-lt"/>
                <a:cs typeface="+mn-lt"/>
              </a:rPr>
              <a:t>These results support using flows (Δ Net Position) over levels (just Net Position) for better short-term forecasts.</a:t>
            </a:r>
          </a:p>
          <a:p>
            <a:pPr algn="l">
              <a:buFont typeface="Arial" panose="020B0604020202020204" pitchFamily="34" charset="0"/>
              <a:buChar char="•"/>
            </a:pPr>
            <a:r>
              <a:rPr lang="en-US" dirty="0">
                <a:latin typeface="+mn-lt"/>
                <a:cs typeface="+mn-lt"/>
              </a:rPr>
              <a:t>Shows that in volatile periods (like post-2022 energy shocks), CoT flows matter even more.</a:t>
            </a:r>
          </a:p>
          <a:p>
            <a:endParaRPr lang="en-US" dirty="0">
              <a:latin typeface="+mn-lt"/>
              <a:cs typeface="+mn-lt"/>
            </a:endParaRPr>
          </a:p>
          <a:p>
            <a:endParaRPr lang="en-US" dirty="0">
              <a:latin typeface="+mn-lt"/>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941700" y="2106650"/>
            <a:ext cx="4462800" cy="139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dirty="0"/>
              <a:t>Approach Intruductions</a:t>
            </a:r>
          </a:p>
        </p:txBody>
      </p:sp>
      <p:sp>
        <p:nvSpPr>
          <p:cNvPr id="310" name="Google Shape;310;p47"/>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a:t>
            </a:r>
            <a:r>
              <a:rPr lang="en-US" altLang="en-GB" dirty="0"/>
              <a:t>1</a:t>
            </a:r>
          </a:p>
        </p:txBody>
      </p:sp>
      <p:pic>
        <p:nvPicPr>
          <p:cNvPr id="312" name="Google Shape;312;p47"/>
          <p:cNvPicPr preferRelativeResize="0"/>
          <p:nvPr/>
        </p:nvPicPr>
        <p:blipFill>
          <a:blip r:embed="rId3"/>
          <a:stretch>
            <a:fillRect/>
          </a:stretch>
        </p:blipFill>
        <p:spPr>
          <a:xfrm>
            <a:off x="773800" y="582975"/>
            <a:ext cx="3571874" cy="3555501"/>
          </a:xfrm>
          <a:prstGeom prst="rect">
            <a:avLst/>
          </a:prstGeom>
          <a:noFill/>
          <a:ln>
            <a:noFill/>
          </a:ln>
        </p:spPr>
      </p:pic>
      <p:pic>
        <p:nvPicPr>
          <p:cNvPr id="313" name="Google Shape;313;p47"/>
          <p:cNvPicPr preferRelativeResize="0"/>
          <p:nvPr/>
        </p:nvPicPr>
        <p:blipFill>
          <a:blip r:embed="rId4"/>
          <a:stretch>
            <a:fillRect/>
          </a:stretch>
        </p:blipFill>
        <p:spPr>
          <a:xfrm>
            <a:off x="519500" y="1683213"/>
            <a:ext cx="3408968" cy="1140212"/>
          </a:xfrm>
          <a:prstGeom prst="rect">
            <a:avLst/>
          </a:prstGeom>
          <a:noFill/>
          <a:ln>
            <a:noFill/>
          </a:ln>
        </p:spPr>
      </p:pic>
      <p:pic>
        <p:nvPicPr>
          <p:cNvPr id="314" name="Google Shape;314;p47"/>
          <p:cNvPicPr preferRelativeResize="0"/>
          <p:nvPr/>
        </p:nvPicPr>
        <p:blipFill>
          <a:blip r:embed="rId5"/>
          <a:stretch>
            <a:fillRect/>
          </a:stretch>
        </p:blipFill>
        <p:spPr>
          <a:xfrm rot="-1040281">
            <a:off x="647121" y="1777047"/>
            <a:ext cx="3408965" cy="1293349"/>
          </a:xfrm>
          <a:prstGeom prst="rect">
            <a:avLst/>
          </a:prstGeom>
          <a:noFill/>
          <a:ln>
            <a:noFill/>
          </a:ln>
        </p:spPr>
      </p:pic>
      <p:pic>
        <p:nvPicPr>
          <p:cNvPr id="315" name="Google Shape;315;p47"/>
          <p:cNvPicPr preferRelativeResize="0"/>
          <p:nvPr/>
        </p:nvPicPr>
        <p:blipFill>
          <a:blip r:embed="rId6"/>
          <a:stretch>
            <a:fillRect/>
          </a:stretch>
        </p:blipFill>
        <p:spPr>
          <a:xfrm flipH="1">
            <a:off x="1247862" y="1683838"/>
            <a:ext cx="1952275" cy="2044775"/>
          </a:xfrm>
          <a:prstGeom prst="rect">
            <a:avLst/>
          </a:prstGeom>
          <a:noFill/>
          <a:ln>
            <a:noFill/>
          </a:ln>
        </p:spPr>
      </p:pic>
      <p:pic>
        <p:nvPicPr>
          <p:cNvPr id="316" name="Google Shape;316;p47"/>
          <p:cNvPicPr preferRelativeResize="0"/>
          <p:nvPr/>
        </p:nvPicPr>
        <p:blipFill>
          <a:blip r:embed="rId7"/>
          <a:stretch>
            <a:fillRect/>
          </a:stretch>
        </p:blipFill>
        <p:spPr>
          <a:xfrm>
            <a:off x="1734400" y="943141"/>
            <a:ext cx="704744" cy="740700"/>
          </a:xfrm>
          <a:prstGeom prst="rect">
            <a:avLst/>
          </a:prstGeom>
          <a:noFill/>
          <a:ln>
            <a:noFill/>
          </a:ln>
        </p:spPr>
      </p:pic>
      <p:pic>
        <p:nvPicPr>
          <p:cNvPr id="317" name="Google Shape;317;p47"/>
          <p:cNvPicPr preferRelativeResize="0"/>
          <p:nvPr/>
        </p:nvPicPr>
        <p:blipFill>
          <a:blip r:embed="rId8"/>
          <a:stretch>
            <a:fillRect/>
          </a:stretch>
        </p:blipFill>
        <p:spPr>
          <a:xfrm>
            <a:off x="1534250" y="3626650"/>
            <a:ext cx="839381" cy="803750"/>
          </a:xfrm>
          <a:prstGeom prst="rect">
            <a:avLst/>
          </a:prstGeom>
          <a:noFill/>
          <a:ln>
            <a:noFill/>
          </a:ln>
        </p:spPr>
      </p:pic>
      <p:pic>
        <p:nvPicPr>
          <p:cNvPr id="318" name="Google Shape;318;p47"/>
          <p:cNvPicPr preferRelativeResize="0"/>
          <p:nvPr/>
        </p:nvPicPr>
        <p:blipFill>
          <a:blip r:embed="rId9"/>
          <a:stretch>
            <a:fillRect/>
          </a:stretch>
        </p:blipFill>
        <p:spPr>
          <a:xfrm>
            <a:off x="3941691" y="899509"/>
            <a:ext cx="875027" cy="89218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599" y="475488"/>
            <a:ext cx="7465733" cy="530400"/>
          </a:xfrm>
        </p:spPr>
        <p:txBody>
          <a:bodyPr/>
          <a:lstStyle/>
          <a:p>
            <a:r>
              <a:rPr lang="en-US" sz="2000" b="1" dirty="0"/>
              <a:t>Open Interest &amp; Volatility (CFTC OCE Study, 2014)</a:t>
            </a:r>
            <a:br>
              <a:rPr lang="en-US" sz="2000" dirty="0"/>
            </a:br>
            <a:endParaRPr lang="en-US" sz="2000" dirty="0"/>
          </a:p>
        </p:txBody>
      </p:sp>
      <p:sp>
        <p:nvSpPr>
          <p:cNvPr id="3" name="Text Placeholder 2"/>
          <p:cNvSpPr>
            <a:spLocks noGrp="1"/>
          </p:cNvSpPr>
          <p:nvPr>
            <p:ph type="body" idx="1"/>
          </p:nvPr>
        </p:nvSpPr>
        <p:spPr>
          <a:xfrm>
            <a:off x="704599" y="1276598"/>
            <a:ext cx="8176934" cy="2361600"/>
          </a:xfrm>
        </p:spPr>
        <p:txBody>
          <a:bodyPr/>
          <a:lstStyle/>
          <a:p>
            <a:pPr>
              <a:lnSpc>
                <a:spcPct val="120000"/>
              </a:lnSpc>
              <a:buFont typeface="Arial" panose="020B0604020202020204" pitchFamily="34" charset="0"/>
              <a:buChar char="•"/>
            </a:pPr>
            <a:r>
              <a:rPr lang="en-US" dirty="0">
                <a:latin typeface="+mn-lt"/>
                <a:cs typeface="+mn-lt"/>
              </a:rPr>
              <a:t>Open interest changes forecast price volatility and trend continuation.</a:t>
            </a:r>
          </a:p>
          <a:p>
            <a:pPr>
              <a:lnSpc>
                <a:spcPct val="120000"/>
              </a:lnSpc>
              <a:buFont typeface="Arial" panose="020B0604020202020204" pitchFamily="34" charset="0"/>
              <a:buChar char="•"/>
            </a:pPr>
            <a:r>
              <a:rPr lang="en-US" dirty="0">
                <a:latin typeface="+mn-lt"/>
                <a:cs typeface="+mn-lt"/>
              </a:rPr>
              <a:t>↑ OI with ↑ Price: trend confirmation</a:t>
            </a:r>
          </a:p>
          <a:p>
            <a:pPr>
              <a:lnSpc>
                <a:spcPct val="120000"/>
              </a:lnSpc>
              <a:buFont typeface="Arial" panose="020B0604020202020204" pitchFamily="34" charset="0"/>
              <a:buChar char="•"/>
            </a:pPr>
            <a:r>
              <a:rPr lang="en-US" dirty="0">
                <a:latin typeface="+mn-lt"/>
                <a:cs typeface="+mn-lt"/>
              </a:rPr>
              <a:t>↑ OI with ↓ Price: panic selling / short capitulation</a:t>
            </a:r>
          </a:p>
          <a:p>
            <a:pPr>
              <a:lnSpc>
                <a:spcPct val="120000"/>
              </a:lnSpc>
              <a:buFont typeface="Arial" panose="020B0604020202020204" pitchFamily="34" charset="0"/>
              <a:buChar char="•"/>
            </a:pPr>
            <a:r>
              <a:rPr lang="en-US" dirty="0">
                <a:latin typeface="+mn-lt"/>
                <a:cs typeface="+mn-lt"/>
              </a:rPr>
              <a:t>Volatility clustering linked to bursts in open interest standard deviation.</a:t>
            </a:r>
          </a:p>
          <a:p>
            <a:pPr>
              <a:lnSpc>
                <a:spcPct val="120000"/>
              </a:lnSpc>
              <a:buFont typeface="Arial" panose="020B0604020202020204" pitchFamily="34" charset="0"/>
              <a:buChar char="•"/>
            </a:pPr>
            <a:endParaRPr lang="en-US" dirty="0">
              <a:latin typeface="+mn-lt"/>
              <a:cs typeface="+mn-lt"/>
            </a:endParaRPr>
          </a:p>
          <a:p>
            <a:pPr>
              <a:lnSpc>
                <a:spcPct val="120000"/>
              </a:lnSpc>
              <a:buFont typeface="Arial" panose="020B0604020202020204" pitchFamily="34" charset="0"/>
              <a:buChar char="•"/>
            </a:pPr>
            <a:r>
              <a:rPr lang="en-US" dirty="0">
                <a:latin typeface="+mn-lt"/>
                <a:cs typeface="+mn-lt"/>
              </a:rPr>
              <a:t>Direct link to our model:</a:t>
            </a:r>
          </a:p>
          <a:p>
            <a:pPr>
              <a:lnSpc>
                <a:spcPct val="120000"/>
              </a:lnSpc>
              <a:buFont typeface="Arial" panose="020B0604020202020204" pitchFamily="34" charset="0"/>
              <a:buChar char="•"/>
            </a:pPr>
            <a:endParaRPr lang="en-US" dirty="0">
              <a:latin typeface="+mn-lt"/>
              <a:cs typeface="+mn-lt"/>
            </a:endParaRPr>
          </a:p>
          <a:p>
            <a:pPr marL="457200" lvl="1" algn="l">
              <a:lnSpc>
                <a:spcPct val="120000"/>
              </a:lnSpc>
              <a:buFont typeface="Arial" panose="020B0604020202020204" pitchFamily="34" charset="0"/>
              <a:buChar char="•"/>
            </a:pPr>
            <a:r>
              <a:rPr lang="en-US" sz="1400" dirty="0">
                <a:latin typeface="+mn-lt"/>
                <a:cs typeface="+mn-lt"/>
              </a:rPr>
              <a:t>OI Change, OI % Change, and OI Std (4-week) were engineered to capture these dynamics.</a:t>
            </a:r>
          </a:p>
          <a:p>
            <a:pPr marL="457200" lvl="1" algn="l">
              <a:lnSpc>
                <a:spcPct val="120000"/>
              </a:lnSpc>
              <a:buFont typeface="Arial" panose="020B0604020202020204" pitchFamily="34" charset="0"/>
              <a:buChar char="•"/>
            </a:pPr>
            <a:r>
              <a:rPr lang="en-US" sz="1400" dirty="0">
                <a:latin typeface="+mn-lt"/>
                <a:cs typeface="+mn-lt"/>
              </a:rPr>
              <a:t>The GARCH volatility model is layered on top to predict conditional variance.</a:t>
            </a:r>
          </a:p>
          <a:p>
            <a:pPr marL="177800" indent="0">
              <a:buFont typeface="Arial" panose="020B0604020202020204" pitchFamily="34" charset="0"/>
              <a:buNone/>
            </a:pPr>
            <a:endParaRPr lang="en-US" dirty="0">
              <a:latin typeface="+mn-lt"/>
              <a:cs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Feature Selection via Lasso Regression</a:t>
            </a:r>
            <a:endParaRPr lang="en-GB" sz="2000" dirty="0"/>
          </a:p>
        </p:txBody>
      </p:sp>
      <p:sp>
        <p:nvSpPr>
          <p:cNvPr id="261" name="Google Shape;261;p44"/>
          <p:cNvSpPr txBox="1">
            <a:spLocks noGrp="1"/>
          </p:cNvSpPr>
          <p:nvPr>
            <p:ph type="body" idx="1"/>
          </p:nvPr>
        </p:nvSpPr>
        <p:spPr>
          <a:xfrm>
            <a:off x="547413" y="707743"/>
            <a:ext cx="8049173" cy="1177245"/>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273D40"/>
              </a:buClr>
              <a:buSzPts val="600"/>
              <a:buNone/>
            </a:pPr>
            <a:r>
              <a:rPr lang="en-US" altLang="zh-CN" sz="1200" dirty="0">
                <a:latin typeface="+mn-lt"/>
                <a:cs typeface="+mn-lt"/>
              </a:rPr>
              <a:t>Applied Lasso to identify features with the strongest predictive signal.</a:t>
            </a:r>
          </a:p>
          <a:p>
            <a:pPr marL="0" lvl="0" indent="0" rtl="0">
              <a:lnSpc>
                <a:spcPct val="150000"/>
              </a:lnSpc>
              <a:spcBef>
                <a:spcPts val="0"/>
              </a:spcBef>
              <a:spcAft>
                <a:spcPts val="0"/>
              </a:spcAft>
              <a:buClr>
                <a:srgbClr val="273D40"/>
              </a:buClr>
              <a:buSzPts val="600"/>
              <a:buNone/>
            </a:pPr>
            <a:r>
              <a:rPr lang="en-US" sz="1200" dirty="0">
                <a:latin typeface="+mn-lt"/>
                <a:cs typeface="+mn-lt"/>
              </a:rPr>
              <a:t>Fixed </a:t>
            </a:r>
            <a:r>
              <a:rPr lang="en-US" sz="1200" b="1" dirty="0">
                <a:latin typeface="+mn-lt"/>
                <a:cs typeface="+mn-lt"/>
              </a:rPr>
              <a:t>penalty </a:t>
            </a:r>
            <a:r>
              <a:rPr lang="el-GR" sz="1200" b="1" dirty="0">
                <a:latin typeface="+mn-lt"/>
                <a:cs typeface="+mn-lt"/>
              </a:rPr>
              <a:t>α = 0.001</a:t>
            </a:r>
            <a:r>
              <a:rPr lang="el-GR" sz="1200" dirty="0">
                <a:latin typeface="+mn-lt"/>
                <a:cs typeface="+mn-lt"/>
              </a:rPr>
              <a:t> (</a:t>
            </a:r>
            <a:r>
              <a:rPr lang="en-US" sz="1200" dirty="0">
                <a:latin typeface="+mn-lt"/>
                <a:cs typeface="+mn-lt"/>
              </a:rPr>
              <a:t>small value to retain more features), </a:t>
            </a:r>
            <a:r>
              <a:rPr lang="en-US" sz="1200" b="1" dirty="0">
                <a:latin typeface="+mn-lt"/>
                <a:cs typeface="+mn-lt"/>
              </a:rPr>
              <a:t>Maximum iterations = 50,000</a:t>
            </a:r>
            <a:r>
              <a:rPr lang="en-US" sz="1200" dirty="0">
                <a:latin typeface="+mn-lt"/>
                <a:cs typeface="+mn-lt"/>
              </a:rPr>
              <a:t> for convergence.</a:t>
            </a:r>
            <a:endParaRPr lang="en-US" altLang="zh-CN" sz="1200" dirty="0">
              <a:latin typeface="+mn-lt"/>
              <a:cs typeface="+mn-lt"/>
            </a:endParaRPr>
          </a:p>
          <a:p>
            <a:pPr marL="0" lvl="0" indent="0" rtl="0">
              <a:lnSpc>
                <a:spcPct val="150000"/>
              </a:lnSpc>
              <a:spcBef>
                <a:spcPts val="0"/>
              </a:spcBef>
              <a:spcAft>
                <a:spcPts val="0"/>
              </a:spcAft>
              <a:buClr>
                <a:srgbClr val="273D40"/>
              </a:buClr>
              <a:buSzPts val="600"/>
              <a:buNone/>
            </a:pPr>
            <a:r>
              <a:rPr lang="en-US" altLang="zh-CN" sz="1200" dirty="0">
                <a:latin typeface="+mn-lt"/>
                <a:cs typeface="+mn-lt"/>
              </a:rPr>
              <a:t>Result: Lasso selected </a:t>
            </a:r>
            <a:r>
              <a:rPr lang="en-US" altLang="zh-CN" sz="1200" b="1" dirty="0">
                <a:latin typeface="+mn-lt"/>
                <a:cs typeface="+mn-lt"/>
              </a:rPr>
              <a:t>11 non-zero coefficient features</a:t>
            </a:r>
            <a:r>
              <a:rPr lang="en-US" altLang="zh-CN" sz="1200" dirty="0">
                <a:latin typeface="+mn-lt"/>
                <a:cs typeface="+mn-lt"/>
              </a:rPr>
              <a:t>, including both raw and engineered variables.</a:t>
            </a:r>
          </a:p>
          <a:p>
            <a:pPr marL="342900" lvl="0" indent="-342900" rtl="0">
              <a:spcBef>
                <a:spcPts val="0"/>
              </a:spcBef>
              <a:spcAft>
                <a:spcPts val="0"/>
              </a:spcAft>
              <a:buClr>
                <a:srgbClr val="273D40"/>
              </a:buClr>
              <a:buSzPts val="600"/>
              <a:buFont typeface="Arial" panose="020B0604020202020204"/>
              <a:buAutoNum type="arabicPeriod"/>
            </a:pPr>
            <a:endParaRPr lang="en-US" altLang="en-GB" sz="1200" dirty="0">
              <a:latin typeface="+mn-lt"/>
              <a:cs typeface="+mn-lt"/>
            </a:endParaRPr>
          </a:p>
        </p:txBody>
      </p:sp>
      <p:sp>
        <p:nvSpPr>
          <p:cNvPr id="27" name="文本框 26"/>
          <p:cNvSpPr txBox="1"/>
          <p:nvPr/>
        </p:nvSpPr>
        <p:spPr>
          <a:xfrm>
            <a:off x="5978388" y="2470985"/>
            <a:ext cx="2853641" cy="1198880"/>
          </a:xfrm>
          <a:prstGeom prst="rect">
            <a:avLst/>
          </a:prstGeom>
          <a:noFill/>
        </p:spPr>
        <p:txBody>
          <a:bodyPr wrap="square" rtlCol="0">
            <a:spAutoFit/>
          </a:bodyPr>
          <a:lstStyle/>
          <a:p>
            <a:pPr>
              <a:lnSpc>
                <a:spcPct val="150000"/>
              </a:lnSpc>
            </a:pPr>
            <a:r>
              <a:rPr lang="en-US" altLang="zh-CN" sz="1200" b="1" dirty="0">
                <a:solidFill>
                  <a:schemeClr val="bg1"/>
                </a:solidFill>
                <a:latin typeface="+mn-lt"/>
                <a:ea typeface="Cardo" panose="02020600000000000000"/>
                <a:cs typeface="+mn-lt"/>
              </a:rPr>
              <a:t>Note: Lasso features selected on full sample for reference only; not used directly in rolling forecasts to avoid information leakage. </a:t>
            </a:r>
            <a:endParaRPr lang="zh-CN" altLang="en-US" sz="1200" b="1" dirty="0">
              <a:solidFill>
                <a:schemeClr val="bg1"/>
              </a:solidFill>
              <a:latin typeface="+mn-lt"/>
              <a:cs typeface="+mn-lt"/>
            </a:endParaRPr>
          </a:p>
        </p:txBody>
      </p:sp>
      <p:pic>
        <p:nvPicPr>
          <p:cNvPr id="2" name="Picture 1"/>
          <p:cNvPicPr>
            <a:picLocks noChangeAspect="1"/>
          </p:cNvPicPr>
          <p:nvPr/>
        </p:nvPicPr>
        <p:blipFill>
          <a:blip r:embed="rId3"/>
          <a:stretch>
            <a:fillRect/>
          </a:stretch>
        </p:blipFill>
        <p:spPr>
          <a:xfrm>
            <a:off x="896620" y="1744345"/>
            <a:ext cx="4091305" cy="29381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GB" sz="2000" dirty="0"/>
              <a:t>Model Compare</a:t>
            </a:r>
          </a:p>
        </p:txBody>
      </p:sp>
      <p:sp>
        <p:nvSpPr>
          <p:cNvPr id="261" name="Google Shape;261;p44"/>
          <p:cNvSpPr txBox="1">
            <a:spLocks noGrp="1"/>
          </p:cNvSpPr>
          <p:nvPr>
            <p:ph type="body" idx="1"/>
          </p:nvPr>
        </p:nvSpPr>
        <p:spPr>
          <a:xfrm>
            <a:off x="547413" y="707744"/>
            <a:ext cx="8049173" cy="1212496"/>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en-GB" sz="1300" dirty="0"/>
              <a:t>Rolling Forecast Framework:</a:t>
            </a:r>
          </a:p>
          <a:p>
            <a:pPr marL="412750" lvl="0" indent="-285750">
              <a:buClr>
                <a:schemeClr val="lt2"/>
              </a:buClr>
              <a:buSzPts val="1600"/>
              <a:buFont typeface="Arial" panose="020B0604020202020204" pitchFamily="34" charset="0"/>
              <a:buChar char="•"/>
            </a:pPr>
            <a:r>
              <a:rPr lang="en-US" altLang="en-GB" sz="1300" dirty="0"/>
              <a:t>Training window: 52 weeks(linear &amp;</a:t>
            </a:r>
            <a:r>
              <a:rPr lang="en-US" altLang="en-GB" sz="1300" dirty="0" err="1"/>
              <a:t>XGBoost</a:t>
            </a:r>
            <a:r>
              <a:rPr lang="en-US" altLang="en-GB" sz="1300" dirty="0"/>
              <a:t>); 80 weeks(Arima)</a:t>
            </a:r>
          </a:p>
          <a:p>
            <a:pPr marL="412750" lvl="0" indent="-285750">
              <a:buClr>
                <a:schemeClr val="lt2"/>
              </a:buClr>
              <a:buSzPts val="1600"/>
              <a:buFont typeface="Arial" panose="020B0604020202020204" pitchFamily="34" charset="0"/>
              <a:buChar char="•"/>
            </a:pPr>
            <a:r>
              <a:rPr lang="en-US" altLang="en-GB" sz="1300" dirty="0"/>
              <a:t>Forecast horizon: 1 week ahead</a:t>
            </a:r>
          </a:p>
          <a:p>
            <a:pPr marL="412750" lvl="0" indent="-285750">
              <a:buClr>
                <a:schemeClr val="lt2"/>
              </a:buClr>
              <a:buSzPts val="1600"/>
              <a:buFont typeface="Arial" panose="020B0604020202020204" pitchFamily="34" charset="0"/>
              <a:buChar char="•"/>
            </a:pPr>
            <a:r>
              <a:rPr lang="en-US" altLang="en-GB" sz="1300" dirty="0"/>
              <a:t>Rolling step: 1 week (expanding or fixed window)</a:t>
            </a:r>
          </a:p>
          <a:p>
            <a:pPr marL="0" lvl="0" indent="0" rtl="0">
              <a:spcBef>
                <a:spcPts val="0"/>
              </a:spcBef>
              <a:spcAft>
                <a:spcPts val="0"/>
              </a:spcAft>
              <a:buClr>
                <a:srgbClr val="273D40"/>
              </a:buClr>
              <a:buSzPts val="600"/>
              <a:buNone/>
            </a:pPr>
            <a:r>
              <a:rPr lang="en-US" altLang="en-GB" sz="1300" dirty="0"/>
              <a:t>Target </a:t>
            </a:r>
            <a:r>
              <a:rPr lang="en-US" altLang="en-GB" sz="1300" dirty="0" err="1"/>
              <a:t>Variable:Weekly</a:t>
            </a:r>
            <a:r>
              <a:rPr lang="en-US" altLang="en-GB" sz="1300" dirty="0"/>
              <a:t> gold return = log(CS04_t+1) – log(CS04_t)</a:t>
            </a:r>
          </a:p>
        </p:txBody>
      </p:sp>
      <p:sp>
        <p:nvSpPr>
          <p:cNvPr id="27" name="文本框 26"/>
          <p:cNvSpPr txBox="1"/>
          <p:nvPr/>
        </p:nvSpPr>
        <p:spPr>
          <a:xfrm>
            <a:off x="7027258" y="2320378"/>
            <a:ext cx="1928483" cy="2008242"/>
          </a:xfrm>
          <a:prstGeom prst="rect">
            <a:avLst/>
          </a:prstGeom>
          <a:noFill/>
        </p:spPr>
        <p:txBody>
          <a:bodyPr wrap="square" rtlCol="0">
            <a:spAutoFit/>
          </a:bodyPr>
          <a:lstStyle/>
          <a:p>
            <a:pPr>
              <a:lnSpc>
                <a:spcPct val="150000"/>
              </a:lnSpc>
            </a:pPr>
            <a:r>
              <a:rPr lang="en-US" altLang="zh-CN" sz="1200" b="1" dirty="0">
                <a:solidFill>
                  <a:schemeClr val="bg1"/>
                </a:solidFill>
                <a:latin typeface="Cardo" panose="02020600000000000000"/>
                <a:ea typeface="Cardo" panose="02020600000000000000"/>
                <a:cs typeface="Cardo" panose="02020600000000000000"/>
              </a:rPr>
              <a:t>Based on the goal of our research—forecasting short-term crude oil futures returns using CoT data—we prioritize prediction accuracy (MSE) over interpretability (R²).</a:t>
            </a:r>
            <a:endParaRPr lang="zh-CN" altLang="en-US" sz="1200" b="1" dirty="0">
              <a:solidFill>
                <a:schemeClr val="bg1"/>
              </a:solidFill>
              <a:latin typeface="Cardo" panose="02020600000000000000"/>
              <a:cs typeface="Cardo" panose="02020600000000000000"/>
            </a:endParaRPr>
          </a:p>
        </p:txBody>
      </p:sp>
      <p:graphicFrame>
        <p:nvGraphicFramePr>
          <p:cNvPr id="15" name="表格 14"/>
          <p:cNvGraphicFramePr>
            <a:graphicFrameLocks noGrp="1"/>
          </p:cNvGraphicFramePr>
          <p:nvPr/>
        </p:nvGraphicFramePr>
        <p:xfrm>
          <a:off x="597125" y="1996397"/>
          <a:ext cx="6266255" cy="2439359"/>
        </p:xfrm>
        <a:graphic>
          <a:graphicData uri="http://schemas.openxmlformats.org/drawingml/2006/table">
            <a:tbl>
              <a:tblPr>
                <a:tableStyleId>{5C22544A-7EE6-4342-B048-85BDC9FD1C3A}</a:tableStyleId>
              </a:tblPr>
              <a:tblGrid>
                <a:gridCol w="1715770">
                  <a:extLst>
                    <a:ext uri="{9D8B030D-6E8A-4147-A177-3AD203B41FA5}">
                      <a16:colId xmlns:a16="http://schemas.microsoft.com/office/drawing/2014/main" val="20000"/>
                    </a:ext>
                  </a:extLst>
                </a:gridCol>
                <a:gridCol w="1715845">
                  <a:extLst>
                    <a:ext uri="{9D8B030D-6E8A-4147-A177-3AD203B41FA5}">
                      <a16:colId xmlns:a16="http://schemas.microsoft.com/office/drawing/2014/main" val="20001"/>
                    </a:ext>
                  </a:extLst>
                </a:gridCol>
                <a:gridCol w="1581374">
                  <a:extLst>
                    <a:ext uri="{9D8B030D-6E8A-4147-A177-3AD203B41FA5}">
                      <a16:colId xmlns:a16="http://schemas.microsoft.com/office/drawing/2014/main" val="20002"/>
                    </a:ext>
                  </a:extLst>
                </a:gridCol>
                <a:gridCol w="1253266">
                  <a:extLst>
                    <a:ext uri="{9D8B030D-6E8A-4147-A177-3AD203B41FA5}">
                      <a16:colId xmlns:a16="http://schemas.microsoft.com/office/drawing/2014/main" val="20003"/>
                    </a:ext>
                  </a:extLst>
                </a:gridCol>
              </a:tblGrid>
              <a:tr h="171450">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model</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feature</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OOS R^2</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OOS MSE</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linear regression</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all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rPr>
                        <a:t>0.2811</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0.0613</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linear regression</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selected features</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0.1562</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0.0401</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XGBoost</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all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-0.4779</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0.0402</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XGBoost</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-0.4379</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0.0391</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Arima(0,0,0)</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all features</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-0.5392</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0.0412</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Arima(0,0,0)</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selected features</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-0.2304</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0.0329</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Arima(1,0,0)</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all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-0.4699</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0.0394</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Arima(1,0,0)</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-0.1563</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0.0309</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Arima(1,0,1)</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all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-0.5138</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0.0405</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Arima(1,0,1)</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-0.1896</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0.0318</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Arima(1,1,1)</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-0.4080</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0.0378</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Arima(1,0,0)+Garch</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-0.4766</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0.0387</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6" name="矩形 15"/>
          <p:cNvSpPr/>
          <p:nvPr/>
        </p:nvSpPr>
        <p:spPr>
          <a:xfrm>
            <a:off x="488882" y="3503877"/>
            <a:ext cx="6482740" cy="17813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599" y="238421"/>
            <a:ext cx="7304867" cy="530400"/>
          </a:xfrm>
        </p:spPr>
        <p:txBody>
          <a:bodyPr/>
          <a:lstStyle/>
          <a:p>
            <a:r>
              <a:rPr lang="en-US" sz="2000" dirty="0"/>
              <a:t>Post-2022 Regime Shift in Crude Oil Market Dynamics</a:t>
            </a:r>
          </a:p>
        </p:txBody>
      </p:sp>
      <p:sp>
        <p:nvSpPr>
          <p:cNvPr id="3" name="Text Placeholder 2"/>
          <p:cNvSpPr>
            <a:spLocks noGrp="1"/>
          </p:cNvSpPr>
          <p:nvPr>
            <p:ph type="body" idx="1"/>
          </p:nvPr>
        </p:nvSpPr>
        <p:spPr>
          <a:xfrm>
            <a:off x="704599" y="1005888"/>
            <a:ext cx="7516534" cy="3786469"/>
          </a:xfrm>
        </p:spPr>
        <p:txBody>
          <a:bodyPr/>
          <a:lstStyle/>
          <a:p>
            <a:pPr>
              <a:buNone/>
            </a:pPr>
            <a:r>
              <a:rPr lang="en-US" dirty="0"/>
              <a:t>Major macro events around 2022 structurally changed crude oil markets:</a:t>
            </a:r>
          </a:p>
          <a:p>
            <a:pPr>
              <a:buFont typeface="Arial" panose="020B0604020202020204" pitchFamily="34" charset="0"/>
              <a:buChar char="•"/>
            </a:pPr>
            <a:r>
              <a:rPr lang="en-US" dirty="0"/>
              <a:t>U.S. Strategic Petroleum Reserve (SPR) releases (~180M barrels announced in 2022)</a:t>
            </a:r>
          </a:p>
          <a:p>
            <a:pPr>
              <a:buFont typeface="Arial" panose="020B0604020202020204" pitchFamily="34" charset="0"/>
              <a:buChar char="•"/>
            </a:pPr>
            <a:r>
              <a:rPr lang="en-US" dirty="0"/>
              <a:t>OPEC+ production cuts</a:t>
            </a:r>
          </a:p>
          <a:p>
            <a:pPr>
              <a:buFont typeface="Arial" panose="020B0604020202020204" pitchFamily="34" charset="0"/>
              <a:buChar char="•"/>
            </a:pPr>
            <a:r>
              <a:rPr lang="en-US" dirty="0"/>
              <a:t>Russia-Ukraine war impacts on global crude supply chains</a:t>
            </a:r>
          </a:p>
          <a:p>
            <a:pPr>
              <a:buFont typeface="Arial" panose="020B0604020202020204" pitchFamily="34" charset="0"/>
              <a:buChar char="•"/>
            </a:pPr>
            <a:r>
              <a:rPr lang="en-US" dirty="0"/>
              <a:t>Rising U.S. interest rates affecting speculative behavior in commodities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Historically, speculative positioning (CoT Net Longs) showed stable relationships with future returns.</a:t>
            </a:r>
          </a:p>
          <a:p>
            <a:pPr>
              <a:buNone/>
            </a:pPr>
            <a:r>
              <a:rPr lang="en-US" dirty="0"/>
              <a:t>After 2022, positioning signals became more regime-dependent:</a:t>
            </a:r>
          </a:p>
          <a:p>
            <a:pPr>
              <a:buFont typeface="Arial" panose="020B0604020202020204" pitchFamily="34" charset="0"/>
              <a:buChar char="•"/>
            </a:pPr>
            <a:r>
              <a:rPr lang="en-US" dirty="0"/>
              <a:t>SPR releases depressed prices despite net-long speculator buildups.</a:t>
            </a:r>
          </a:p>
          <a:p>
            <a:pPr>
              <a:buFont typeface="Arial" panose="020B0604020202020204" pitchFamily="34" charset="0"/>
              <a:buChar char="•"/>
            </a:pPr>
            <a:r>
              <a:rPr lang="en-US" dirty="0"/>
              <a:t>OPEC+ cuts reignited supply risk premiums, making flows more predictive again.</a:t>
            </a:r>
          </a:p>
          <a:p>
            <a:pPr algn="l">
              <a:buFont typeface="Arial" panose="020B0604020202020204" pitchFamily="34" charset="0"/>
              <a:buChar char="•"/>
            </a:pPr>
            <a:r>
              <a:rPr lang="en-US" dirty="0"/>
              <a:t>Increased volatility clustering observed post-2022 — requiring adaptive volatility models (e.g., GARCH).</a:t>
            </a:r>
          </a:p>
          <a:p>
            <a:pPr>
              <a:buFont typeface="Arial" panose="020B0604020202020204" pitchFamily="34" charset="0"/>
              <a:buChar char="•"/>
            </a:pPr>
            <a:endParaRPr lang="en-US" dirty="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8">
          <a:extLst>
            <a:ext uri="{FF2B5EF4-FFF2-40B4-BE49-F238E27FC236}">
              <a16:creationId xmlns:a16="http://schemas.microsoft.com/office/drawing/2014/main" id="{FE96B9CD-2B89-FD67-146A-51DFA95FA377}"/>
            </a:ext>
          </a:extLst>
        </p:cNvPr>
        <p:cNvGrpSpPr/>
        <p:nvPr/>
      </p:nvGrpSpPr>
      <p:grpSpPr>
        <a:xfrm>
          <a:off x="0" y="0"/>
          <a:ext cx="0" cy="0"/>
          <a:chOff x="0" y="0"/>
          <a:chExt cx="0" cy="0"/>
        </a:xfrm>
      </p:grpSpPr>
      <p:sp>
        <p:nvSpPr>
          <p:cNvPr id="309" name="Google Shape;309;p47">
            <a:extLst>
              <a:ext uri="{FF2B5EF4-FFF2-40B4-BE49-F238E27FC236}">
                <a16:creationId xmlns:a16="http://schemas.microsoft.com/office/drawing/2014/main" id="{06A09997-813E-A038-2685-0E6F9E2C3C4D}"/>
              </a:ext>
            </a:extLst>
          </p:cNvPr>
          <p:cNvSpPr txBox="1">
            <a:spLocks noGrp="1"/>
          </p:cNvSpPr>
          <p:nvPr>
            <p:ph type="title"/>
          </p:nvPr>
        </p:nvSpPr>
        <p:spPr>
          <a:xfrm>
            <a:off x="3941700" y="2106650"/>
            <a:ext cx="4462800" cy="204477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zh-CN" dirty="0"/>
              <a:t>Corn</a:t>
            </a:r>
            <a:r>
              <a:rPr lang="en-GB" dirty="0"/>
              <a:t> Future Price Forecasting Model</a:t>
            </a:r>
          </a:p>
        </p:txBody>
      </p:sp>
      <p:sp>
        <p:nvSpPr>
          <p:cNvPr id="310" name="Google Shape;310;p47">
            <a:extLst>
              <a:ext uri="{FF2B5EF4-FFF2-40B4-BE49-F238E27FC236}">
                <a16:creationId xmlns:a16="http://schemas.microsoft.com/office/drawing/2014/main" id="{F05DEE56-52B7-7CC9-DE01-5F45EB26EF68}"/>
              </a:ext>
            </a:extLst>
          </p:cNvPr>
          <p:cNvSpPr txBox="1">
            <a:spLocks noGrp="1"/>
          </p:cNvSpPr>
          <p:nvPr>
            <p:ph type="title" idx="2"/>
          </p:nvPr>
        </p:nvSpPr>
        <p:spPr>
          <a:xfrm>
            <a:off x="5843075" y="737511"/>
            <a:ext cx="2561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0</a:t>
            </a:r>
            <a:r>
              <a:rPr lang="en-US" altLang="zh-CN" dirty="0"/>
              <a:t>4</a:t>
            </a:r>
            <a:endParaRPr lang="en-GB" dirty="0"/>
          </a:p>
        </p:txBody>
      </p:sp>
      <p:pic>
        <p:nvPicPr>
          <p:cNvPr id="312" name="Google Shape;312;p47">
            <a:extLst>
              <a:ext uri="{FF2B5EF4-FFF2-40B4-BE49-F238E27FC236}">
                <a16:creationId xmlns:a16="http://schemas.microsoft.com/office/drawing/2014/main" id="{2D2277E1-FBFF-1D96-0AE1-0801433A3D6C}"/>
              </a:ext>
            </a:extLst>
          </p:cNvPr>
          <p:cNvPicPr preferRelativeResize="0"/>
          <p:nvPr/>
        </p:nvPicPr>
        <p:blipFill>
          <a:blip r:embed="rId3"/>
          <a:stretch>
            <a:fillRect/>
          </a:stretch>
        </p:blipFill>
        <p:spPr>
          <a:xfrm>
            <a:off x="773800" y="582975"/>
            <a:ext cx="3571874" cy="3555501"/>
          </a:xfrm>
          <a:prstGeom prst="rect">
            <a:avLst/>
          </a:prstGeom>
          <a:noFill/>
          <a:ln>
            <a:noFill/>
          </a:ln>
        </p:spPr>
      </p:pic>
      <p:pic>
        <p:nvPicPr>
          <p:cNvPr id="313" name="Google Shape;313;p47">
            <a:extLst>
              <a:ext uri="{FF2B5EF4-FFF2-40B4-BE49-F238E27FC236}">
                <a16:creationId xmlns:a16="http://schemas.microsoft.com/office/drawing/2014/main" id="{9FA50BFE-BF50-E527-5389-1D298344DDD2}"/>
              </a:ext>
            </a:extLst>
          </p:cNvPr>
          <p:cNvPicPr preferRelativeResize="0"/>
          <p:nvPr/>
        </p:nvPicPr>
        <p:blipFill>
          <a:blip r:embed="rId4"/>
          <a:stretch>
            <a:fillRect/>
          </a:stretch>
        </p:blipFill>
        <p:spPr>
          <a:xfrm>
            <a:off x="519500" y="1683213"/>
            <a:ext cx="3408968" cy="1140212"/>
          </a:xfrm>
          <a:prstGeom prst="rect">
            <a:avLst/>
          </a:prstGeom>
          <a:noFill/>
          <a:ln>
            <a:noFill/>
          </a:ln>
        </p:spPr>
      </p:pic>
      <p:pic>
        <p:nvPicPr>
          <p:cNvPr id="314" name="Google Shape;314;p47">
            <a:extLst>
              <a:ext uri="{FF2B5EF4-FFF2-40B4-BE49-F238E27FC236}">
                <a16:creationId xmlns:a16="http://schemas.microsoft.com/office/drawing/2014/main" id="{11391F5B-DDB6-22D1-85D1-B452858D6BC9}"/>
              </a:ext>
            </a:extLst>
          </p:cNvPr>
          <p:cNvPicPr preferRelativeResize="0"/>
          <p:nvPr/>
        </p:nvPicPr>
        <p:blipFill>
          <a:blip r:embed="rId5"/>
          <a:stretch>
            <a:fillRect/>
          </a:stretch>
        </p:blipFill>
        <p:spPr>
          <a:xfrm rot="-1040281">
            <a:off x="647121" y="1777047"/>
            <a:ext cx="3408965" cy="1293349"/>
          </a:xfrm>
          <a:prstGeom prst="rect">
            <a:avLst/>
          </a:prstGeom>
          <a:noFill/>
          <a:ln>
            <a:noFill/>
          </a:ln>
        </p:spPr>
      </p:pic>
      <p:pic>
        <p:nvPicPr>
          <p:cNvPr id="315" name="Google Shape;315;p47">
            <a:extLst>
              <a:ext uri="{FF2B5EF4-FFF2-40B4-BE49-F238E27FC236}">
                <a16:creationId xmlns:a16="http://schemas.microsoft.com/office/drawing/2014/main" id="{99C6B724-CD4C-6B5E-AE58-E1AEFAA96378}"/>
              </a:ext>
            </a:extLst>
          </p:cNvPr>
          <p:cNvPicPr preferRelativeResize="0"/>
          <p:nvPr/>
        </p:nvPicPr>
        <p:blipFill>
          <a:blip r:embed="rId6"/>
          <a:stretch>
            <a:fillRect/>
          </a:stretch>
        </p:blipFill>
        <p:spPr>
          <a:xfrm flipH="1">
            <a:off x="1247862" y="1683838"/>
            <a:ext cx="1952275" cy="2044775"/>
          </a:xfrm>
          <a:prstGeom prst="rect">
            <a:avLst/>
          </a:prstGeom>
          <a:noFill/>
          <a:ln>
            <a:noFill/>
          </a:ln>
        </p:spPr>
      </p:pic>
      <p:pic>
        <p:nvPicPr>
          <p:cNvPr id="316" name="Google Shape;316;p47">
            <a:extLst>
              <a:ext uri="{FF2B5EF4-FFF2-40B4-BE49-F238E27FC236}">
                <a16:creationId xmlns:a16="http://schemas.microsoft.com/office/drawing/2014/main" id="{98418770-7D45-0CE5-CA4D-4D93E239EA69}"/>
              </a:ext>
            </a:extLst>
          </p:cNvPr>
          <p:cNvPicPr preferRelativeResize="0"/>
          <p:nvPr/>
        </p:nvPicPr>
        <p:blipFill>
          <a:blip r:embed="rId7"/>
          <a:stretch>
            <a:fillRect/>
          </a:stretch>
        </p:blipFill>
        <p:spPr>
          <a:xfrm>
            <a:off x="1734400" y="943141"/>
            <a:ext cx="704744" cy="740700"/>
          </a:xfrm>
          <a:prstGeom prst="rect">
            <a:avLst/>
          </a:prstGeom>
          <a:noFill/>
          <a:ln>
            <a:noFill/>
          </a:ln>
        </p:spPr>
      </p:pic>
      <p:pic>
        <p:nvPicPr>
          <p:cNvPr id="317" name="Google Shape;317;p47">
            <a:extLst>
              <a:ext uri="{FF2B5EF4-FFF2-40B4-BE49-F238E27FC236}">
                <a16:creationId xmlns:a16="http://schemas.microsoft.com/office/drawing/2014/main" id="{C447AE8C-C460-CEBD-B6E0-E713F1900C81}"/>
              </a:ext>
            </a:extLst>
          </p:cNvPr>
          <p:cNvPicPr preferRelativeResize="0"/>
          <p:nvPr/>
        </p:nvPicPr>
        <p:blipFill>
          <a:blip r:embed="rId8"/>
          <a:stretch>
            <a:fillRect/>
          </a:stretch>
        </p:blipFill>
        <p:spPr>
          <a:xfrm>
            <a:off x="1534250" y="3626650"/>
            <a:ext cx="839381" cy="803750"/>
          </a:xfrm>
          <a:prstGeom prst="rect">
            <a:avLst/>
          </a:prstGeom>
          <a:noFill/>
          <a:ln>
            <a:noFill/>
          </a:ln>
        </p:spPr>
      </p:pic>
      <p:pic>
        <p:nvPicPr>
          <p:cNvPr id="318" name="Google Shape;318;p47">
            <a:extLst>
              <a:ext uri="{FF2B5EF4-FFF2-40B4-BE49-F238E27FC236}">
                <a16:creationId xmlns:a16="http://schemas.microsoft.com/office/drawing/2014/main" id="{824192F8-F9DC-CC03-FC1F-917FA44043B5}"/>
              </a:ext>
            </a:extLst>
          </p:cNvPr>
          <p:cNvPicPr preferRelativeResize="0"/>
          <p:nvPr/>
        </p:nvPicPr>
        <p:blipFill>
          <a:blip r:embed="rId9"/>
          <a:stretch>
            <a:fillRect/>
          </a:stretch>
        </p:blipFill>
        <p:spPr>
          <a:xfrm>
            <a:off x="3941691" y="899509"/>
            <a:ext cx="875027" cy="892182"/>
          </a:xfrm>
          <a:prstGeom prst="rect">
            <a:avLst/>
          </a:prstGeom>
          <a:noFill/>
          <a:ln>
            <a:noFill/>
          </a:ln>
        </p:spPr>
      </p:pic>
    </p:spTree>
    <p:extLst>
      <p:ext uri="{BB962C8B-B14F-4D97-AF65-F5344CB8AC3E}">
        <p14:creationId xmlns:p14="http://schemas.microsoft.com/office/powerpoint/2010/main" val="246565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0CD7F-FFFE-C2AB-97D6-16B8D798E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8666C-6018-ED8C-8F67-979279C3C055}"/>
              </a:ext>
            </a:extLst>
          </p:cNvPr>
          <p:cNvSpPr>
            <a:spLocks noGrp="1"/>
          </p:cNvSpPr>
          <p:nvPr>
            <p:ph type="title"/>
          </p:nvPr>
        </p:nvSpPr>
        <p:spPr>
          <a:xfrm>
            <a:off x="704599" y="475488"/>
            <a:ext cx="7465733" cy="530400"/>
          </a:xfrm>
        </p:spPr>
        <p:txBody>
          <a:bodyPr/>
          <a:lstStyle/>
          <a:p>
            <a:r>
              <a:rPr lang="en-US" altLang="zh-CN" sz="2000" b="1" dirty="0"/>
              <a:t>Trader</a:t>
            </a:r>
            <a:r>
              <a:rPr lang="zh-CN" altLang="en-US" sz="2000" b="1" dirty="0"/>
              <a:t> </a:t>
            </a:r>
            <a:r>
              <a:rPr lang="en-US" altLang="zh-CN" sz="2000" b="1" dirty="0"/>
              <a:t>Composition</a:t>
            </a:r>
            <a:r>
              <a:rPr lang="zh-CN" altLang="en-US" sz="2000" b="1" dirty="0"/>
              <a:t> </a:t>
            </a:r>
            <a:r>
              <a:rPr lang="en-US" altLang="zh-CN" sz="2000" b="1" dirty="0"/>
              <a:t>in</a:t>
            </a:r>
            <a:r>
              <a:rPr lang="zh-CN" altLang="en-US" sz="2000" b="1" dirty="0"/>
              <a:t> </a:t>
            </a:r>
            <a:r>
              <a:rPr lang="en-US" altLang="zh-CN" sz="2000" b="1" dirty="0"/>
              <a:t>Agricultural</a:t>
            </a:r>
            <a:r>
              <a:rPr lang="zh-CN" altLang="en-US" sz="2000" b="1" dirty="0"/>
              <a:t> </a:t>
            </a:r>
            <a:r>
              <a:rPr lang="en-US" altLang="zh-CN" sz="2000" b="1" dirty="0"/>
              <a:t>Futures</a:t>
            </a:r>
            <a:r>
              <a:rPr lang="zh-CN" altLang="en-US" sz="2000" b="1" dirty="0"/>
              <a:t> </a:t>
            </a:r>
            <a:r>
              <a:rPr lang="en-US" altLang="zh-CN" sz="2000" b="1" dirty="0"/>
              <a:t>Markets</a:t>
            </a:r>
            <a:endParaRPr lang="en-US" sz="2000" dirty="0"/>
          </a:p>
        </p:txBody>
      </p:sp>
      <p:sp>
        <p:nvSpPr>
          <p:cNvPr id="3" name="Text Placeholder 2">
            <a:extLst>
              <a:ext uri="{FF2B5EF4-FFF2-40B4-BE49-F238E27FC236}">
                <a16:creationId xmlns:a16="http://schemas.microsoft.com/office/drawing/2014/main" id="{3F063971-3D62-A7FA-98E7-6ABBF1D6CFCE}"/>
              </a:ext>
            </a:extLst>
          </p:cNvPr>
          <p:cNvSpPr>
            <a:spLocks noGrp="1"/>
          </p:cNvSpPr>
          <p:nvPr>
            <p:ph type="body" idx="1"/>
          </p:nvPr>
        </p:nvSpPr>
        <p:spPr>
          <a:xfrm>
            <a:off x="704599" y="1005888"/>
            <a:ext cx="8176934" cy="2361600"/>
          </a:xfrm>
        </p:spPr>
        <p:txBody>
          <a:bodyPr/>
          <a:lstStyle/>
          <a:p>
            <a:pPr>
              <a:lnSpc>
                <a:spcPct val="150000"/>
              </a:lnSpc>
              <a:buFont typeface="Arial" panose="020B0604020202020204" pitchFamily="34" charset="0"/>
              <a:buChar char="•"/>
            </a:pPr>
            <a:r>
              <a:rPr lang="en-US" sz="1100" dirty="0">
                <a:latin typeface="+mn-lt"/>
                <a:cs typeface="+mn-lt"/>
              </a:rPr>
              <a:t>Source:</a:t>
            </a:r>
          </a:p>
          <a:p>
            <a:pPr lvl="1">
              <a:lnSpc>
                <a:spcPct val="150000"/>
              </a:lnSpc>
              <a:buFont typeface="Arial" panose="020B0604020202020204" pitchFamily="34" charset="0"/>
              <a:buChar char="•"/>
            </a:pPr>
            <a:r>
              <a:rPr lang="en-US" sz="1100" dirty="0">
                <a:latin typeface="+mn-lt"/>
                <a:cs typeface="+mn-lt"/>
              </a:rPr>
              <a:t>Robe and Roberts, "Who Holds Positions in Agricultural Futures Markets" (CFTC).</a:t>
            </a:r>
          </a:p>
          <a:p>
            <a:pPr>
              <a:lnSpc>
                <a:spcPct val="150000"/>
              </a:lnSpc>
              <a:buFont typeface="Arial" panose="020B0604020202020204" pitchFamily="34" charset="0"/>
              <a:buChar char="•"/>
            </a:pPr>
            <a:r>
              <a:rPr lang="en-US" sz="1100" dirty="0">
                <a:latin typeface="+mn-lt"/>
                <a:cs typeface="+mn-lt"/>
              </a:rPr>
              <a:t>Trader Categories:</a:t>
            </a:r>
          </a:p>
          <a:p>
            <a:pPr lvl="1">
              <a:lnSpc>
                <a:spcPct val="150000"/>
              </a:lnSpc>
              <a:buFont typeface="Arial" panose="020B0604020202020204" pitchFamily="34" charset="0"/>
              <a:buChar char="•"/>
            </a:pPr>
            <a:r>
              <a:rPr lang="en-US" sz="1100" dirty="0">
                <a:latin typeface="+mn-lt"/>
                <a:cs typeface="+mn-lt"/>
              </a:rPr>
              <a:t>Commercial Hedgers — Producers, processors, merchandisers (risk management focus).</a:t>
            </a:r>
          </a:p>
          <a:p>
            <a:pPr lvl="1">
              <a:lnSpc>
                <a:spcPct val="150000"/>
              </a:lnSpc>
              <a:buFont typeface="Arial" panose="020B0604020202020204" pitchFamily="34" charset="0"/>
              <a:buChar char="•"/>
            </a:pPr>
            <a:r>
              <a:rPr lang="en-US" sz="1100" dirty="0">
                <a:latin typeface="+mn-lt"/>
                <a:cs typeface="+mn-lt"/>
              </a:rPr>
              <a:t>Swap Dealers — Financial intermediaries providing OTC exposure (structural hedging).</a:t>
            </a:r>
          </a:p>
          <a:p>
            <a:pPr lvl="1">
              <a:lnSpc>
                <a:spcPct val="150000"/>
              </a:lnSpc>
              <a:buFont typeface="Arial" panose="020B0604020202020204" pitchFamily="34" charset="0"/>
              <a:buChar char="•"/>
            </a:pPr>
            <a:r>
              <a:rPr lang="en-US" sz="1100" dirty="0">
                <a:latin typeface="+mn-lt"/>
                <a:cs typeface="+mn-lt"/>
              </a:rPr>
              <a:t>Managed Money — Hedge funds, CTAs (speculative, trend-driven positions).</a:t>
            </a:r>
          </a:p>
          <a:p>
            <a:pPr lvl="1">
              <a:lnSpc>
                <a:spcPct val="150000"/>
              </a:lnSpc>
              <a:buFont typeface="Arial" panose="020B0604020202020204" pitchFamily="34" charset="0"/>
              <a:buChar char="•"/>
            </a:pPr>
            <a:r>
              <a:rPr lang="en-US" sz="1100" dirty="0">
                <a:latin typeface="+mn-lt"/>
                <a:cs typeface="+mn-lt"/>
              </a:rPr>
              <a:t>Other </a:t>
            </a:r>
            <a:r>
              <a:rPr lang="en-US" sz="1100" dirty="0" err="1">
                <a:latin typeface="+mn-lt"/>
                <a:cs typeface="+mn-lt"/>
              </a:rPr>
              <a:t>Reportables</a:t>
            </a:r>
            <a:r>
              <a:rPr lang="en-US" sz="1100" dirty="0">
                <a:latin typeface="+mn-lt"/>
                <a:cs typeface="+mn-lt"/>
              </a:rPr>
              <a:t> — Institutions not fitting standard categories.</a:t>
            </a:r>
          </a:p>
          <a:p>
            <a:pPr lvl="1">
              <a:lnSpc>
                <a:spcPct val="150000"/>
              </a:lnSpc>
              <a:buFont typeface="Arial" panose="020B0604020202020204" pitchFamily="34" charset="0"/>
              <a:buChar char="•"/>
            </a:pPr>
            <a:r>
              <a:rPr lang="en-US" sz="1100" dirty="0">
                <a:latin typeface="+mn-lt"/>
                <a:cs typeface="+mn-lt"/>
              </a:rPr>
              <a:t>Non-</a:t>
            </a:r>
            <a:r>
              <a:rPr lang="en-US" sz="1100" dirty="0" err="1">
                <a:latin typeface="+mn-lt"/>
                <a:cs typeface="+mn-lt"/>
              </a:rPr>
              <a:t>Reportables</a:t>
            </a:r>
            <a:r>
              <a:rPr lang="en-US" sz="1100" dirty="0">
                <a:latin typeface="+mn-lt"/>
                <a:cs typeface="+mn-lt"/>
              </a:rPr>
              <a:t> — Retail and small traders (non-strategic flows).</a:t>
            </a:r>
          </a:p>
          <a:p>
            <a:pPr>
              <a:lnSpc>
                <a:spcPct val="150000"/>
              </a:lnSpc>
              <a:buFont typeface="Arial" panose="020B0604020202020204" pitchFamily="34" charset="0"/>
              <a:buChar char="•"/>
            </a:pPr>
            <a:r>
              <a:rPr lang="en-US" sz="1100" dirty="0">
                <a:latin typeface="+mn-lt"/>
                <a:cs typeface="+mn-lt"/>
              </a:rPr>
              <a:t>Key Findings:</a:t>
            </a:r>
          </a:p>
          <a:p>
            <a:pPr lvl="1">
              <a:lnSpc>
                <a:spcPct val="150000"/>
              </a:lnSpc>
              <a:buFont typeface="Arial" panose="020B0604020202020204" pitchFamily="34" charset="0"/>
              <a:buChar char="•"/>
            </a:pPr>
            <a:r>
              <a:rPr lang="en-US" sz="1100" dirty="0">
                <a:latin typeface="+mn-lt"/>
                <a:cs typeface="+mn-lt"/>
              </a:rPr>
              <a:t>Financial participants (Swap Dealers, Managed Money) now major players alongside Commercials.</a:t>
            </a:r>
          </a:p>
          <a:p>
            <a:pPr lvl="1">
              <a:lnSpc>
                <a:spcPct val="150000"/>
              </a:lnSpc>
              <a:buFont typeface="Arial" panose="020B0604020202020204" pitchFamily="34" charset="0"/>
              <a:buChar char="•"/>
            </a:pPr>
            <a:r>
              <a:rPr lang="en-US" sz="1100" dirty="0">
                <a:latin typeface="+mn-lt"/>
                <a:cs typeface="+mn-lt"/>
              </a:rPr>
              <a:t>Corn futures have partially financialized — motives are no longer purely tied to supply-demand fundamentals.</a:t>
            </a:r>
          </a:p>
          <a:p>
            <a:pPr lvl="1">
              <a:lnSpc>
                <a:spcPct val="150000"/>
              </a:lnSpc>
              <a:buFont typeface="Arial" panose="020B0604020202020204" pitchFamily="34" charset="0"/>
              <a:buChar char="•"/>
            </a:pPr>
            <a:r>
              <a:rPr lang="en-US" sz="1100" dirty="0">
                <a:latin typeface="+mn-lt"/>
                <a:cs typeface="+mn-lt"/>
              </a:rPr>
              <a:t>Trader category matters for liquidity, price discovery, and volatility dynamics.</a:t>
            </a:r>
          </a:p>
          <a:p>
            <a:pPr marL="177800" indent="0">
              <a:buFont typeface="Arial" panose="020B0604020202020204" pitchFamily="34" charset="0"/>
              <a:buNone/>
            </a:pPr>
            <a:endParaRPr lang="en-US" dirty="0">
              <a:latin typeface="+mn-lt"/>
              <a:cs typeface="+mn-lt"/>
            </a:endParaRPr>
          </a:p>
        </p:txBody>
      </p:sp>
    </p:spTree>
    <p:extLst>
      <p:ext uri="{BB962C8B-B14F-4D97-AF65-F5344CB8AC3E}">
        <p14:creationId xmlns:p14="http://schemas.microsoft.com/office/powerpoint/2010/main" val="1864306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41659-FBC5-8EC4-2FFB-0C12DEE7A0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0D90C-05D5-1523-89A4-AC246FAE7991}"/>
              </a:ext>
            </a:extLst>
          </p:cNvPr>
          <p:cNvSpPr>
            <a:spLocks noGrp="1"/>
          </p:cNvSpPr>
          <p:nvPr>
            <p:ph type="title"/>
          </p:nvPr>
        </p:nvSpPr>
        <p:spPr>
          <a:xfrm>
            <a:off x="704599" y="475488"/>
            <a:ext cx="8176934" cy="530400"/>
          </a:xfrm>
        </p:spPr>
        <p:txBody>
          <a:bodyPr/>
          <a:lstStyle/>
          <a:p>
            <a:r>
              <a:rPr lang="en-US" altLang="zh-CN" sz="2000" b="1" dirty="0"/>
              <a:t>Modeling</a:t>
            </a:r>
            <a:r>
              <a:rPr lang="zh-CN" altLang="en-US" sz="2000" b="1" dirty="0"/>
              <a:t> </a:t>
            </a:r>
            <a:r>
              <a:rPr lang="en-US" altLang="zh-CN" sz="2000" b="1" dirty="0"/>
              <a:t>Insights:</a:t>
            </a:r>
            <a:r>
              <a:rPr lang="zh-CN" altLang="en-US" sz="2000" b="1" dirty="0"/>
              <a:t> </a:t>
            </a:r>
            <a:r>
              <a:rPr lang="en-US" altLang="zh-CN" sz="2000" b="1" dirty="0"/>
              <a:t>Trader</a:t>
            </a:r>
            <a:r>
              <a:rPr lang="zh-CN" altLang="en-US" sz="2000" b="1" dirty="0"/>
              <a:t> </a:t>
            </a:r>
            <a:r>
              <a:rPr lang="en-US" altLang="zh-CN" sz="2000" b="1" dirty="0"/>
              <a:t>Behavior</a:t>
            </a:r>
            <a:r>
              <a:rPr lang="zh-CN" altLang="en-US" sz="2000" b="1" dirty="0"/>
              <a:t> </a:t>
            </a:r>
            <a:r>
              <a:rPr lang="en-US" altLang="zh-CN" sz="2000" b="1" dirty="0"/>
              <a:t>and</a:t>
            </a:r>
            <a:r>
              <a:rPr lang="zh-CN" altLang="en-US" sz="2000" b="1" dirty="0"/>
              <a:t> </a:t>
            </a:r>
            <a:r>
              <a:rPr lang="en-US" altLang="zh-CN" sz="2000" b="1" dirty="0"/>
              <a:t>Corn</a:t>
            </a:r>
            <a:r>
              <a:rPr lang="zh-CN" altLang="en-US" sz="2000" b="1" dirty="0"/>
              <a:t> </a:t>
            </a:r>
            <a:r>
              <a:rPr lang="en-US" altLang="zh-CN" sz="2000" b="1" dirty="0"/>
              <a:t>Futures</a:t>
            </a:r>
            <a:endParaRPr lang="en-US" sz="2000" dirty="0"/>
          </a:p>
        </p:txBody>
      </p:sp>
      <p:sp>
        <p:nvSpPr>
          <p:cNvPr id="3" name="Text Placeholder 2">
            <a:extLst>
              <a:ext uri="{FF2B5EF4-FFF2-40B4-BE49-F238E27FC236}">
                <a16:creationId xmlns:a16="http://schemas.microsoft.com/office/drawing/2014/main" id="{9C03B50D-B617-D0B0-0D69-B9436304ACE3}"/>
              </a:ext>
            </a:extLst>
          </p:cNvPr>
          <p:cNvSpPr>
            <a:spLocks noGrp="1"/>
          </p:cNvSpPr>
          <p:nvPr>
            <p:ph type="body" idx="1"/>
          </p:nvPr>
        </p:nvSpPr>
        <p:spPr>
          <a:xfrm>
            <a:off x="704599" y="1362349"/>
            <a:ext cx="3495442" cy="2361600"/>
          </a:xfrm>
        </p:spPr>
        <p:txBody>
          <a:bodyPr/>
          <a:lstStyle/>
          <a:p>
            <a:pPr>
              <a:lnSpc>
                <a:spcPct val="150000"/>
              </a:lnSpc>
              <a:buNone/>
            </a:pPr>
            <a:r>
              <a:rPr lang="en-US" sz="1100" dirty="0">
                <a:latin typeface="Arial" panose="020B0604020202020204" pitchFamily="34" charset="0"/>
                <a:cs typeface="Arial" panose="020B0604020202020204" pitchFamily="34" charset="0"/>
              </a:rPr>
              <a:t>Key Insights:</a:t>
            </a:r>
          </a:p>
          <a:p>
            <a:pPr>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Commercials:</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Net buying → Predicts positive future returns (contrarian, informed trading).</a:t>
            </a:r>
          </a:p>
          <a:p>
            <a:pPr>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Managed Money:</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Net buying → Signals momentum,</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but extreme positions → Predict reversals (crowded trades unwind).</a:t>
            </a:r>
          </a:p>
          <a:p>
            <a:pPr>
              <a:lnSpc>
                <a:spcPct val="150000"/>
              </a:lnSpc>
              <a:buFont typeface="Arial" panose="020B0604020202020204" pitchFamily="34" charset="0"/>
              <a:buChar char="•"/>
            </a:pPr>
            <a:r>
              <a:rPr lang="en-US" sz="1100" dirty="0">
                <a:latin typeface="Arial" panose="020B0604020202020204" pitchFamily="34" charset="0"/>
                <a:cs typeface="Arial" panose="020B0604020202020204" pitchFamily="34" charset="0"/>
              </a:rPr>
              <a:t>Other </a:t>
            </a:r>
            <a:r>
              <a:rPr lang="en-US" sz="1100" dirty="0" err="1">
                <a:latin typeface="Arial" panose="020B0604020202020204" pitchFamily="34" charset="0"/>
                <a:cs typeface="Arial" panose="020B0604020202020204" pitchFamily="34" charset="0"/>
              </a:rPr>
              <a:t>Reportables</a:t>
            </a:r>
            <a:r>
              <a:rPr lang="en-US" sz="1100" dirty="0">
                <a:latin typeface="Arial" panose="020B0604020202020204" pitchFamily="34" charset="0"/>
                <a:cs typeface="Arial" panose="020B0604020202020204" pitchFamily="34" charset="0"/>
              </a:rPr>
              <a:t>:</a:t>
            </a:r>
            <a:br>
              <a:rPr lang="en-US" sz="1100" dirty="0">
                <a:latin typeface="Arial" panose="020B0604020202020204" pitchFamily="34" charset="0"/>
                <a:cs typeface="Arial" panose="020B0604020202020204" pitchFamily="34" charset="0"/>
              </a:rPr>
            </a:br>
            <a:r>
              <a:rPr lang="en-US" sz="1100" dirty="0">
                <a:latin typeface="Arial" panose="020B0604020202020204" pitchFamily="34" charset="0"/>
                <a:cs typeface="Arial" panose="020B0604020202020204" pitchFamily="34" charset="0"/>
              </a:rPr>
              <a:t>Mixed behavior; lower predictive value.</a:t>
            </a:r>
          </a:p>
          <a:p>
            <a:pPr marL="177800" indent="0">
              <a:buFont typeface="Arial" panose="020B0604020202020204" pitchFamily="34" charset="0"/>
              <a:buNone/>
            </a:pPr>
            <a:endParaRPr lang="en-US" dirty="0">
              <a:latin typeface="+mn-lt"/>
              <a:cs typeface="+mn-lt"/>
            </a:endParaRPr>
          </a:p>
        </p:txBody>
      </p:sp>
      <p:sp>
        <p:nvSpPr>
          <p:cNvPr id="5" name="TextBox 4">
            <a:extLst>
              <a:ext uri="{FF2B5EF4-FFF2-40B4-BE49-F238E27FC236}">
                <a16:creationId xmlns:a16="http://schemas.microsoft.com/office/drawing/2014/main" id="{13D347B8-4B95-657B-0CBC-841DEB1241EE}"/>
              </a:ext>
            </a:extLst>
          </p:cNvPr>
          <p:cNvSpPr txBox="1"/>
          <p:nvPr/>
        </p:nvSpPr>
        <p:spPr>
          <a:xfrm>
            <a:off x="4793066" y="1377786"/>
            <a:ext cx="3495442" cy="2846933"/>
          </a:xfrm>
          <a:prstGeom prst="rect">
            <a:avLst/>
          </a:prstGeom>
          <a:noFill/>
        </p:spPr>
        <p:txBody>
          <a:bodyPr wrap="square">
            <a:spAutoFit/>
          </a:bodyPr>
          <a:lstStyle/>
          <a:p>
            <a:pPr marL="457200" marR="0" lvl="0" indent="-279400" algn="l" defTabSz="914400" rtl="0" eaLnBrk="1" fontAlgn="auto" latinLnBrk="0" hangingPunct="1">
              <a:lnSpc>
                <a:spcPct val="150000"/>
              </a:lnSpc>
              <a:spcBef>
                <a:spcPts val="0"/>
              </a:spcBef>
              <a:spcAft>
                <a:spcPts val="0"/>
              </a:spcAft>
              <a:buClr>
                <a:srgbClr val="E9C78C"/>
              </a:buClr>
              <a:buSzPts val="800"/>
              <a:buFont typeface="Open Sans" panose="020B0606030504020204"/>
              <a:buNone/>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Cardo" panose="02020600000000000000"/>
                <a:cs typeface="Arial" panose="020B0604020202020204" pitchFamily="34" charset="0"/>
                <a:sym typeface="Cardo" panose="02020600000000000000"/>
              </a:rPr>
              <a:t>Application to Modeling:</a:t>
            </a:r>
          </a:p>
          <a:p>
            <a:pPr marL="457200" marR="0" lvl="0" indent="-279400" algn="l" defTabSz="914400" rtl="0" eaLnBrk="1" fontAlgn="auto" latinLnBrk="0" hangingPunct="1">
              <a:lnSpc>
                <a:spcPct val="150000"/>
              </a:lnSpc>
              <a:spcBef>
                <a:spcPts val="0"/>
              </a:spcBef>
              <a:spcAft>
                <a:spcPts val="0"/>
              </a:spcAft>
              <a:buClr>
                <a:srgbClr val="E9C78C"/>
              </a:buClr>
              <a:buSzPts val="800"/>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Cardo" panose="02020600000000000000"/>
                <a:cs typeface="Arial" panose="020B0604020202020204" pitchFamily="34" charset="0"/>
                <a:sym typeface="Cardo" panose="02020600000000000000"/>
              </a:rPr>
              <a:t>Feature Construction:</a:t>
            </a:r>
          </a:p>
          <a:p>
            <a:pPr marL="742950" marR="0" lvl="1" indent="-285750" algn="l" defTabSz="914400" rtl="0" eaLnBrk="1" fontAlgn="auto" latinLnBrk="0" hangingPunct="1">
              <a:lnSpc>
                <a:spcPct val="150000"/>
              </a:lnSpc>
              <a:spcBef>
                <a:spcPts val="0"/>
              </a:spcBef>
              <a:spcAft>
                <a:spcPts val="0"/>
              </a:spcAft>
              <a:buClr>
                <a:srgbClr val="999999"/>
              </a:buClr>
              <a:buSzPts val="800"/>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Cardo" panose="02020600000000000000"/>
                <a:cs typeface="Arial" panose="020B0604020202020204" pitchFamily="34" charset="0"/>
                <a:sym typeface="Cardo" panose="02020600000000000000"/>
              </a:rPr>
              <a:t>Net position changes (% or absolute).</a:t>
            </a:r>
          </a:p>
          <a:p>
            <a:pPr marL="742950" marR="0" lvl="1" indent="-285750" algn="l" defTabSz="914400" rtl="0" eaLnBrk="1" fontAlgn="auto" latinLnBrk="0" hangingPunct="1">
              <a:lnSpc>
                <a:spcPct val="150000"/>
              </a:lnSpc>
              <a:spcBef>
                <a:spcPts val="0"/>
              </a:spcBef>
              <a:spcAft>
                <a:spcPts val="0"/>
              </a:spcAft>
              <a:buClr>
                <a:srgbClr val="999999"/>
              </a:buClr>
              <a:buSzPts val="800"/>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Cardo" panose="02020600000000000000"/>
                <a:cs typeface="Arial" panose="020B0604020202020204" pitchFamily="34" charset="0"/>
                <a:sym typeface="Cardo" panose="02020600000000000000"/>
              </a:rPr>
              <a:t>Z-scores of net positions (detect extremes).</a:t>
            </a:r>
          </a:p>
          <a:p>
            <a:pPr marL="742950" marR="0" lvl="1" indent="-285750" algn="l" defTabSz="914400" rtl="0" eaLnBrk="1" fontAlgn="auto" latinLnBrk="0" hangingPunct="1">
              <a:lnSpc>
                <a:spcPct val="150000"/>
              </a:lnSpc>
              <a:spcBef>
                <a:spcPts val="0"/>
              </a:spcBef>
              <a:spcAft>
                <a:spcPts val="0"/>
              </a:spcAft>
              <a:buClr>
                <a:srgbClr val="999999"/>
              </a:buClr>
              <a:buSzPts val="800"/>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Cardo" panose="02020600000000000000"/>
                <a:cs typeface="Arial" panose="020B0604020202020204" pitchFamily="34" charset="0"/>
                <a:sym typeface="Cardo" panose="02020600000000000000"/>
              </a:rPr>
              <a:t>Commercial vs. Speculator divergence metrics.</a:t>
            </a:r>
          </a:p>
          <a:p>
            <a:pPr marL="457200" marR="0" lvl="0" indent="-279400" algn="l" defTabSz="914400" rtl="0" eaLnBrk="1" fontAlgn="auto" latinLnBrk="0" hangingPunct="1">
              <a:lnSpc>
                <a:spcPct val="150000"/>
              </a:lnSpc>
              <a:spcBef>
                <a:spcPts val="0"/>
              </a:spcBef>
              <a:spcAft>
                <a:spcPts val="0"/>
              </a:spcAft>
              <a:buClr>
                <a:srgbClr val="E9C78C"/>
              </a:buClr>
              <a:buSzPts val="800"/>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Cardo" panose="02020600000000000000"/>
                <a:cs typeface="Arial" panose="020B0604020202020204" pitchFamily="34" charset="0"/>
                <a:sym typeface="Cardo" panose="02020600000000000000"/>
              </a:rPr>
              <a:t>Market Condition Sensitivity:</a:t>
            </a:r>
          </a:p>
          <a:p>
            <a:pPr marL="742950" marR="0" lvl="1" indent="-285750" algn="l" defTabSz="914400" rtl="0" eaLnBrk="1" fontAlgn="auto" latinLnBrk="0" hangingPunct="1">
              <a:lnSpc>
                <a:spcPct val="150000"/>
              </a:lnSpc>
              <a:spcBef>
                <a:spcPts val="0"/>
              </a:spcBef>
              <a:spcAft>
                <a:spcPts val="0"/>
              </a:spcAft>
              <a:buClr>
                <a:srgbClr val="999999"/>
              </a:buClr>
              <a:buSzPts val="800"/>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rial" panose="020B0604020202020204" pitchFamily="34" charset="0"/>
                <a:ea typeface="Cardo" panose="02020600000000000000"/>
                <a:cs typeface="Arial" panose="020B0604020202020204" pitchFamily="34" charset="0"/>
                <a:sym typeface="Cardo" panose="02020600000000000000"/>
              </a:rPr>
              <a:t>Predictive power weakens during market stress (e.g., crisis periods).</a:t>
            </a:r>
          </a:p>
          <a:p>
            <a:pPr marL="457200" marR="0" lvl="0" indent="-279400" algn="l" defTabSz="914400" rtl="0" eaLnBrk="1" fontAlgn="auto" latinLnBrk="0" hangingPunct="1">
              <a:lnSpc>
                <a:spcPct val="100000"/>
              </a:lnSpc>
              <a:spcBef>
                <a:spcPts val="0"/>
              </a:spcBef>
              <a:spcAft>
                <a:spcPts val="0"/>
              </a:spcAft>
              <a:buClr>
                <a:srgbClr val="E9C78C"/>
              </a:buClr>
              <a:buSzPts val="8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Cardo" panose="02020600000000000000"/>
              <a:ea typeface="Cardo" panose="02020600000000000000"/>
              <a:cs typeface="Cardo" panose="02020600000000000000"/>
              <a:sym typeface="Cardo" panose="02020600000000000000"/>
            </a:endParaRPr>
          </a:p>
        </p:txBody>
      </p:sp>
      <p:sp>
        <p:nvSpPr>
          <p:cNvPr id="6" name="TextBox 5">
            <a:extLst>
              <a:ext uri="{FF2B5EF4-FFF2-40B4-BE49-F238E27FC236}">
                <a16:creationId xmlns:a16="http://schemas.microsoft.com/office/drawing/2014/main" id="{D5DEF0E9-E5E8-DBD4-96BC-E479309BFC2D}"/>
              </a:ext>
            </a:extLst>
          </p:cNvPr>
          <p:cNvSpPr txBox="1"/>
          <p:nvPr/>
        </p:nvSpPr>
        <p:spPr>
          <a:xfrm>
            <a:off x="918596" y="4668012"/>
            <a:ext cx="7306808" cy="215444"/>
          </a:xfrm>
          <a:prstGeom prst="rect">
            <a:avLst/>
          </a:prstGeom>
          <a:noFill/>
        </p:spPr>
        <p:txBody>
          <a:bodyPr wrap="none" rtlCol="0">
            <a:spAutoFit/>
          </a:bodyPr>
          <a:lstStyle/>
          <a:p>
            <a:r>
              <a:rPr lang="en-US" sz="800" dirty="0">
                <a:solidFill>
                  <a:schemeClr val="accent6"/>
                </a:solidFill>
              </a:rPr>
              <a:t>Source: "The Predictive Effect of Heterogeneous Investor Behavior on Commodity Futures Prices", Humanities and Social Sciences Communications, 2025.</a:t>
            </a:r>
            <a:endParaRPr lang="en-CN" sz="800" dirty="0">
              <a:solidFill>
                <a:schemeClr val="accent6"/>
              </a:solidFill>
            </a:endParaRPr>
          </a:p>
        </p:txBody>
      </p:sp>
    </p:spTree>
    <p:extLst>
      <p:ext uri="{BB962C8B-B14F-4D97-AF65-F5344CB8AC3E}">
        <p14:creationId xmlns:p14="http://schemas.microsoft.com/office/powerpoint/2010/main" val="326798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7CE520B3-B052-DA1D-0480-BE7FF3D95660}"/>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B0D36A4C-1538-D97C-1142-288F3F5DC77E}"/>
              </a:ext>
            </a:extLst>
          </p:cNvPr>
          <p:cNvSpPr txBox="1">
            <a:spLocks noGrp="1"/>
          </p:cNvSpPr>
          <p:nvPr>
            <p:ph type="title"/>
          </p:nvPr>
        </p:nvSpPr>
        <p:spPr>
          <a:xfrm>
            <a:off x="547414" y="359704"/>
            <a:ext cx="6087110"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Data Source and Preprocessing</a:t>
            </a:r>
            <a:endParaRPr lang="en-GB" sz="2000" dirty="0"/>
          </a:p>
        </p:txBody>
      </p:sp>
      <p:graphicFrame>
        <p:nvGraphicFramePr>
          <p:cNvPr id="7" name="表格 6">
            <a:extLst>
              <a:ext uri="{FF2B5EF4-FFF2-40B4-BE49-F238E27FC236}">
                <a16:creationId xmlns:a16="http://schemas.microsoft.com/office/drawing/2014/main" id="{29F8219B-5F35-D0FC-F29E-A6D0B14125C1}"/>
              </a:ext>
            </a:extLst>
          </p:cNvPr>
          <p:cNvGraphicFramePr>
            <a:graphicFrameLocks noGrp="1"/>
          </p:cNvGraphicFramePr>
          <p:nvPr>
            <p:extLst>
              <p:ext uri="{D42A27DB-BD31-4B8C-83A1-F6EECF244321}">
                <p14:modId xmlns:p14="http://schemas.microsoft.com/office/powerpoint/2010/main" val="798691230"/>
              </p:ext>
            </p:extLst>
          </p:nvPr>
        </p:nvGraphicFramePr>
        <p:xfrm>
          <a:off x="547414" y="889929"/>
          <a:ext cx="7718424" cy="822960"/>
        </p:xfrm>
        <a:graphic>
          <a:graphicData uri="http://schemas.openxmlformats.org/drawingml/2006/table">
            <a:tbl>
              <a:tblPr/>
              <a:tblGrid>
                <a:gridCol w="2098020">
                  <a:extLst>
                    <a:ext uri="{9D8B030D-6E8A-4147-A177-3AD203B41FA5}">
                      <a16:colId xmlns:a16="http://schemas.microsoft.com/office/drawing/2014/main" val="20000"/>
                    </a:ext>
                  </a:extLst>
                </a:gridCol>
                <a:gridCol w="3047596">
                  <a:extLst>
                    <a:ext uri="{9D8B030D-6E8A-4147-A177-3AD203B41FA5}">
                      <a16:colId xmlns:a16="http://schemas.microsoft.com/office/drawing/2014/main" val="20001"/>
                    </a:ext>
                  </a:extLst>
                </a:gridCol>
                <a:gridCol w="2572808">
                  <a:extLst>
                    <a:ext uri="{9D8B030D-6E8A-4147-A177-3AD203B41FA5}">
                      <a16:colId xmlns:a16="http://schemas.microsoft.com/office/drawing/2014/main" val="20002"/>
                    </a:ext>
                  </a:extLst>
                </a:gridCol>
              </a:tblGrid>
              <a:tr h="0">
                <a:tc>
                  <a:txBody>
                    <a:bodyPr/>
                    <a:lstStyle/>
                    <a:p>
                      <a:r>
                        <a:rPr lang="en-US" sz="1200" dirty="0">
                          <a:solidFill>
                            <a:schemeClr val="tx2"/>
                          </a:solidFill>
                          <a:latin typeface="+mn-lt"/>
                          <a:ea typeface="Cardo" panose="02020600000000000000" charset="-79"/>
                          <a:cs typeface="+mn-lt"/>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chemeClr val="tx2"/>
                          </a:solidFill>
                          <a:latin typeface="+mn-lt"/>
                          <a:ea typeface="Cardo" panose="02020600000000000000" charset="-79"/>
                          <a:cs typeface="+mn-lt"/>
                        </a:rPr>
                        <a:t>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a:solidFill>
                            <a:schemeClr val="tx2"/>
                          </a:solidFill>
                          <a:latin typeface="+mn-lt"/>
                          <a:ea typeface="Cardo" panose="02020600000000000000" charset="-79"/>
                          <a:cs typeface="+mn-lt"/>
                        </a:rPr>
                        <a:t>Frequency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extLst>
                  <a:ext uri="{0D108BD9-81ED-4DB2-BD59-A6C34878D82A}">
                    <a16:rowId xmlns:a16="http://schemas.microsoft.com/office/drawing/2014/main" val="10000"/>
                  </a:ext>
                </a:extLst>
              </a:tr>
              <a:tr h="0">
                <a:tc>
                  <a:txBody>
                    <a:bodyPr/>
                    <a:lstStyle/>
                    <a:p>
                      <a:r>
                        <a:rPr lang="en-US" sz="1200" b="1" dirty="0" err="1">
                          <a:solidFill>
                            <a:schemeClr val="tx2"/>
                          </a:solidFill>
                          <a:latin typeface="+mn-lt"/>
                          <a:ea typeface="Cardo" panose="02020600000000000000" charset="-79"/>
                          <a:cs typeface="+mn-lt"/>
                        </a:rPr>
                        <a:t>CoT</a:t>
                      </a:r>
                      <a:r>
                        <a:rPr lang="en-US" sz="1200" b="1" dirty="0">
                          <a:solidFill>
                            <a:schemeClr val="tx2"/>
                          </a:solidFill>
                          <a:latin typeface="+mn-lt"/>
                          <a:ea typeface="Cardo" panose="02020600000000000000" charset="-79"/>
                          <a:cs typeface="+mn-lt"/>
                        </a:rPr>
                        <a:t> Report (Legacy)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chemeClr val="tx2"/>
                          </a:solidFill>
                          <a:latin typeface="+mn-lt"/>
                          <a:ea typeface="Cardo" panose="02020600000000000000" charset="-79"/>
                          <a:cs typeface="+mn-lt"/>
                        </a:rPr>
                        <a:t>CFTC Commitment of Traders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chemeClr val="tx2"/>
                          </a:solidFill>
                          <a:latin typeface="+mn-lt"/>
                          <a:ea typeface="Cardo" panose="02020600000000000000" charset="-79"/>
                          <a:cs typeface="+mn-lt"/>
                        </a:rPr>
                        <a:t>Weekly (Tuesday)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extLst>
                  <a:ext uri="{0D108BD9-81ED-4DB2-BD59-A6C34878D82A}">
                    <a16:rowId xmlns:a16="http://schemas.microsoft.com/office/drawing/2014/main" val="10001"/>
                  </a:ext>
                </a:extLst>
              </a:tr>
              <a:tr h="0">
                <a:tc>
                  <a:txBody>
                    <a:bodyPr/>
                    <a:lstStyle/>
                    <a:p>
                      <a:r>
                        <a:rPr lang="en-US" sz="1200" b="1" dirty="0">
                          <a:solidFill>
                            <a:schemeClr val="tx2"/>
                          </a:solidFill>
                          <a:latin typeface="+mn-lt"/>
                          <a:ea typeface="Cardo" panose="02020600000000000000" charset="-79"/>
                          <a:cs typeface="+mn-lt"/>
                        </a:rPr>
                        <a:t>Price Data (CS04)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chemeClr val="tx2"/>
                          </a:solidFill>
                          <a:latin typeface="+mn-lt"/>
                          <a:ea typeface="Cardo" panose="02020600000000000000" charset="-79"/>
                          <a:cs typeface="+mn-lt"/>
                        </a:rPr>
                        <a:t>Market-based </a:t>
                      </a:r>
                      <a:r>
                        <a:rPr lang="en-US" altLang="zh-CN" sz="1200" dirty="0">
                          <a:solidFill>
                            <a:schemeClr val="tx2"/>
                          </a:solidFill>
                          <a:latin typeface="+mn-lt"/>
                          <a:ea typeface="Cardo" panose="02020600000000000000" charset="-79"/>
                          <a:cs typeface="+mn-lt"/>
                        </a:rPr>
                        <a:t>Corn</a:t>
                      </a:r>
                      <a:r>
                        <a:rPr lang="en-US" sz="1200" dirty="0">
                          <a:solidFill>
                            <a:schemeClr val="tx2"/>
                          </a:solidFill>
                          <a:latin typeface="+mn-lt"/>
                          <a:ea typeface="Cardo" panose="02020600000000000000" charset="-79"/>
                          <a:cs typeface="+mn-lt"/>
                        </a:rPr>
                        <a:t> price return series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tc>
                  <a:txBody>
                    <a:bodyPr/>
                    <a:lstStyle/>
                    <a:p>
                      <a:r>
                        <a:rPr lang="en-US" sz="1200" dirty="0">
                          <a:solidFill>
                            <a:srgbClr val="FFFFFF"/>
                          </a:solidFill>
                          <a:latin typeface="+mn-lt"/>
                          <a:ea typeface="Cardo" panose="02020600000000000000" charset="-79"/>
                          <a:cs typeface="+mn-lt"/>
                        </a:rPr>
                        <a:t>Weekly (Tuesday)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25882"/>
                      </a:srgbClr>
                    </a:solidFill>
                  </a:tcPr>
                </a:tc>
                <a:extLst>
                  <a:ext uri="{0D108BD9-81ED-4DB2-BD59-A6C34878D82A}">
                    <a16:rowId xmlns:a16="http://schemas.microsoft.com/office/drawing/2014/main" val="10002"/>
                  </a:ext>
                </a:extLst>
              </a:tr>
            </a:tbl>
          </a:graphicData>
        </a:graphic>
      </p:graphicFrame>
      <p:sp>
        <p:nvSpPr>
          <p:cNvPr id="8" name="文本框 7">
            <a:extLst>
              <a:ext uri="{FF2B5EF4-FFF2-40B4-BE49-F238E27FC236}">
                <a16:creationId xmlns:a16="http://schemas.microsoft.com/office/drawing/2014/main" id="{D70D6B98-AB52-2480-426B-02D715C8A5FB}"/>
              </a:ext>
            </a:extLst>
          </p:cNvPr>
          <p:cNvSpPr txBox="1"/>
          <p:nvPr/>
        </p:nvSpPr>
        <p:spPr>
          <a:xfrm>
            <a:off x="471578" y="1949569"/>
            <a:ext cx="7545238" cy="737235"/>
          </a:xfrm>
          <a:prstGeom prst="rect">
            <a:avLst/>
          </a:prstGeom>
          <a:noFill/>
        </p:spPr>
        <p:txBody>
          <a:bodyPr wrap="square" rtlCol="0">
            <a:spAutoFit/>
          </a:bodyPr>
          <a:lstStyle/>
          <a:p>
            <a:r>
              <a:rPr lang="en-US" altLang="zh-CN" dirty="0">
                <a:solidFill>
                  <a:schemeClr val="tx2"/>
                </a:solidFill>
                <a:latin typeface="+mn-lt"/>
                <a:ea typeface="Cardo" panose="02020600000000000000" charset="-79"/>
                <a:cs typeface="+mn-lt"/>
              </a:rPr>
              <a:t>Time Span: 2006-03-14 to 2025-04-15</a:t>
            </a:r>
          </a:p>
          <a:p>
            <a:r>
              <a:rPr lang="en-US" altLang="zh-CN" dirty="0">
                <a:solidFill>
                  <a:schemeClr val="tx2"/>
                </a:solidFill>
                <a:latin typeface="+mn-lt"/>
                <a:ea typeface="Cardo" panose="02020600000000000000" charset="-79"/>
                <a:cs typeface="+mn-lt"/>
              </a:rPr>
              <a:t>After we merged the data, </a:t>
            </a:r>
            <a:r>
              <a:rPr lang="en-US" altLang="zh-CN" b="1" dirty="0">
                <a:solidFill>
                  <a:schemeClr val="tx2"/>
                </a:solidFill>
                <a:latin typeface="+mn-lt"/>
                <a:ea typeface="Cardo" panose="02020600000000000000" charset="-79"/>
                <a:cs typeface="+mn-lt"/>
              </a:rPr>
              <a:t>CS04 had missing values</a:t>
            </a:r>
            <a:r>
              <a:rPr lang="en-US" altLang="zh-CN" dirty="0">
                <a:solidFill>
                  <a:schemeClr val="tx2"/>
                </a:solidFill>
                <a:latin typeface="+mn-lt"/>
                <a:ea typeface="Cardo" panose="02020600000000000000" charset="-79"/>
                <a:cs typeface="+mn-lt"/>
              </a:rPr>
              <a:t> on certain dates. To </a:t>
            </a:r>
            <a:r>
              <a:rPr lang="en-US" altLang="zh-CN" b="1" dirty="0">
                <a:solidFill>
                  <a:schemeClr val="tx2"/>
                </a:solidFill>
                <a:latin typeface="+mn-lt"/>
                <a:ea typeface="Cardo" panose="02020600000000000000" charset="-79"/>
                <a:cs typeface="+mn-lt"/>
              </a:rPr>
              <a:t>prevent forward-looking bias</a:t>
            </a:r>
            <a:r>
              <a:rPr lang="en-US" altLang="zh-CN" dirty="0">
                <a:solidFill>
                  <a:schemeClr val="tx2"/>
                </a:solidFill>
                <a:latin typeface="+mn-lt"/>
                <a:ea typeface="Cardo" panose="02020600000000000000" charset="-79"/>
                <a:cs typeface="+mn-lt"/>
              </a:rPr>
              <a:t>, we filled the missing CS04 values using the </a:t>
            </a:r>
            <a:r>
              <a:rPr lang="en-US" altLang="zh-CN" b="1" dirty="0">
                <a:solidFill>
                  <a:schemeClr val="tx2"/>
                </a:solidFill>
                <a:latin typeface="+mn-lt"/>
                <a:ea typeface="Cardo" panose="02020600000000000000" charset="-79"/>
                <a:cs typeface="+mn-lt"/>
              </a:rPr>
              <a:t>previous available value</a:t>
            </a:r>
            <a:r>
              <a:rPr lang="en-US" altLang="zh-CN" dirty="0">
                <a:solidFill>
                  <a:schemeClr val="tx2"/>
                </a:solidFill>
                <a:latin typeface="+mn-lt"/>
                <a:ea typeface="Cardo" panose="02020600000000000000" charset="-79"/>
                <a:cs typeface="+mn-lt"/>
              </a:rPr>
              <a:t> </a:t>
            </a:r>
            <a:endParaRPr lang="zh-CN" altLang="en-US" dirty="0">
              <a:solidFill>
                <a:schemeClr val="tx2"/>
              </a:solidFill>
              <a:latin typeface="+mn-lt"/>
              <a:cs typeface="+mn-lt"/>
            </a:endParaRPr>
          </a:p>
        </p:txBody>
      </p:sp>
      <p:sp>
        <p:nvSpPr>
          <p:cNvPr id="15" name="文本框 14">
            <a:extLst>
              <a:ext uri="{FF2B5EF4-FFF2-40B4-BE49-F238E27FC236}">
                <a16:creationId xmlns:a16="http://schemas.microsoft.com/office/drawing/2014/main" id="{D3A02B6D-821A-C6E5-7833-4784ADD503E6}"/>
              </a:ext>
            </a:extLst>
          </p:cNvPr>
          <p:cNvSpPr txBox="1"/>
          <p:nvPr/>
        </p:nvSpPr>
        <p:spPr>
          <a:xfrm>
            <a:off x="1411324" y="2775444"/>
            <a:ext cx="1761707" cy="369332"/>
          </a:xfrm>
          <a:prstGeom prst="rect">
            <a:avLst/>
          </a:prstGeom>
          <a:noFill/>
        </p:spPr>
        <p:txBody>
          <a:bodyPr wrap="square" rtlCol="0">
            <a:spAutoFit/>
          </a:bodyPr>
          <a:lstStyle/>
          <a:p>
            <a:r>
              <a:rPr lang="en-US" altLang="zh-CN" sz="1800" b="1" dirty="0">
                <a:solidFill>
                  <a:schemeClr val="bg1"/>
                </a:solidFill>
                <a:latin typeface="Cardo" panose="02020600000000000000"/>
                <a:cs typeface="Cardo" panose="02020600000000000000"/>
                <a:sym typeface="Cardo" panose="02020600000000000000"/>
              </a:rPr>
              <a:t>Before</a:t>
            </a:r>
            <a:endParaRPr lang="zh-CN" altLang="en-US" sz="1800" b="1" dirty="0">
              <a:solidFill>
                <a:schemeClr val="bg1"/>
              </a:solidFill>
              <a:latin typeface="Cardo" panose="02020600000000000000"/>
              <a:cs typeface="Cardo" panose="02020600000000000000"/>
              <a:sym typeface="Cardo" panose="02020600000000000000"/>
            </a:endParaRPr>
          </a:p>
        </p:txBody>
      </p:sp>
      <p:sp>
        <p:nvSpPr>
          <p:cNvPr id="16" name="文本框 15">
            <a:extLst>
              <a:ext uri="{FF2B5EF4-FFF2-40B4-BE49-F238E27FC236}">
                <a16:creationId xmlns:a16="http://schemas.microsoft.com/office/drawing/2014/main" id="{F8FDDEDF-CA1C-04F3-2F5A-1A6C09FE3EDE}"/>
              </a:ext>
            </a:extLst>
          </p:cNvPr>
          <p:cNvSpPr txBox="1"/>
          <p:nvPr/>
        </p:nvSpPr>
        <p:spPr>
          <a:xfrm>
            <a:off x="5970971" y="2759147"/>
            <a:ext cx="1188954" cy="369332"/>
          </a:xfrm>
          <a:prstGeom prst="rect">
            <a:avLst/>
          </a:prstGeom>
          <a:noFill/>
        </p:spPr>
        <p:txBody>
          <a:bodyPr wrap="square" rtlCol="0">
            <a:spAutoFit/>
          </a:bodyPr>
          <a:lstStyle/>
          <a:p>
            <a:r>
              <a:rPr lang="en-US" altLang="zh-CN" sz="1800" b="1" dirty="0">
                <a:solidFill>
                  <a:schemeClr val="bg1"/>
                </a:solidFill>
                <a:latin typeface="Cardo" panose="02020600000000000000"/>
                <a:cs typeface="Cardo" panose="02020600000000000000"/>
                <a:sym typeface="Cardo" panose="02020600000000000000"/>
              </a:rPr>
              <a:t>After</a:t>
            </a:r>
            <a:endParaRPr lang="zh-CN" altLang="en-US" sz="1800" b="1" dirty="0">
              <a:solidFill>
                <a:schemeClr val="bg1"/>
              </a:solidFill>
              <a:latin typeface="Cardo" panose="02020600000000000000"/>
              <a:cs typeface="Cardo" panose="02020600000000000000"/>
              <a:sym typeface="Cardo" panose="02020600000000000000"/>
            </a:endParaRPr>
          </a:p>
        </p:txBody>
      </p:sp>
      <p:pic>
        <p:nvPicPr>
          <p:cNvPr id="3" name="Picture 2">
            <a:extLst>
              <a:ext uri="{FF2B5EF4-FFF2-40B4-BE49-F238E27FC236}">
                <a16:creationId xmlns:a16="http://schemas.microsoft.com/office/drawing/2014/main" id="{0BD4C0C7-D060-576A-2583-44F129E16698}"/>
              </a:ext>
            </a:extLst>
          </p:cNvPr>
          <p:cNvPicPr>
            <a:picLocks noChangeAspect="1"/>
          </p:cNvPicPr>
          <p:nvPr/>
        </p:nvPicPr>
        <p:blipFill>
          <a:blip r:embed="rId3"/>
          <a:stretch>
            <a:fillRect/>
          </a:stretch>
        </p:blipFill>
        <p:spPr>
          <a:xfrm>
            <a:off x="603850" y="3266341"/>
            <a:ext cx="2847535" cy="1385494"/>
          </a:xfrm>
          <a:prstGeom prst="rect">
            <a:avLst/>
          </a:prstGeom>
        </p:spPr>
      </p:pic>
      <p:sp>
        <p:nvSpPr>
          <p:cNvPr id="17" name="矩形 16">
            <a:extLst>
              <a:ext uri="{FF2B5EF4-FFF2-40B4-BE49-F238E27FC236}">
                <a16:creationId xmlns:a16="http://schemas.microsoft.com/office/drawing/2014/main" id="{0E1974F4-28D5-B85F-CCB3-04AE3F45D06E}"/>
              </a:ext>
            </a:extLst>
          </p:cNvPr>
          <p:cNvSpPr/>
          <p:nvPr/>
        </p:nvSpPr>
        <p:spPr>
          <a:xfrm>
            <a:off x="391064" y="4387969"/>
            <a:ext cx="3191774" cy="1437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a:extLst>
              <a:ext uri="{FF2B5EF4-FFF2-40B4-BE49-F238E27FC236}">
                <a16:creationId xmlns:a16="http://schemas.microsoft.com/office/drawing/2014/main" id="{A00AF344-5CAA-DE3A-4A89-250D902A7B95}"/>
              </a:ext>
            </a:extLst>
          </p:cNvPr>
          <p:cNvPicPr>
            <a:picLocks noChangeAspect="1"/>
          </p:cNvPicPr>
          <p:nvPr/>
        </p:nvPicPr>
        <p:blipFill>
          <a:blip r:embed="rId4"/>
          <a:stretch>
            <a:fillRect/>
          </a:stretch>
        </p:blipFill>
        <p:spPr>
          <a:xfrm>
            <a:off x="4406626" y="3266341"/>
            <a:ext cx="2561720" cy="1385494"/>
          </a:xfrm>
          <a:prstGeom prst="rect">
            <a:avLst/>
          </a:prstGeom>
        </p:spPr>
      </p:pic>
      <p:pic>
        <p:nvPicPr>
          <p:cNvPr id="9" name="Picture 8">
            <a:extLst>
              <a:ext uri="{FF2B5EF4-FFF2-40B4-BE49-F238E27FC236}">
                <a16:creationId xmlns:a16="http://schemas.microsoft.com/office/drawing/2014/main" id="{38D140A2-C2D5-4883-DA8A-2B3F80FE5FFA}"/>
              </a:ext>
            </a:extLst>
          </p:cNvPr>
          <p:cNvPicPr>
            <a:picLocks noChangeAspect="1"/>
          </p:cNvPicPr>
          <p:nvPr/>
        </p:nvPicPr>
        <p:blipFill>
          <a:blip r:embed="rId5"/>
          <a:stretch>
            <a:fillRect/>
          </a:stretch>
        </p:blipFill>
        <p:spPr>
          <a:xfrm>
            <a:off x="6960395" y="3266341"/>
            <a:ext cx="1433270" cy="1385494"/>
          </a:xfrm>
          <a:prstGeom prst="rect">
            <a:avLst/>
          </a:prstGeom>
        </p:spPr>
      </p:pic>
    </p:spTree>
    <p:extLst>
      <p:ext uri="{BB962C8B-B14F-4D97-AF65-F5344CB8AC3E}">
        <p14:creationId xmlns:p14="http://schemas.microsoft.com/office/powerpoint/2010/main" val="296357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F85B9713-C0DD-0B85-958B-FDC091D6A9AA}"/>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06432890-F2BD-7C37-A5A3-0FBBC76D931D}"/>
              </a:ext>
            </a:extLst>
          </p:cNvPr>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Constructing </a:t>
            </a:r>
            <a:r>
              <a:rPr lang="en-US" sz="2000" dirty="0" err="1"/>
              <a:t>CoT</a:t>
            </a:r>
            <a:r>
              <a:rPr lang="en-US" sz="2000" dirty="0"/>
              <a:t>-Based Predictors</a:t>
            </a:r>
            <a:endParaRPr lang="en-GB" sz="2000" dirty="0"/>
          </a:p>
        </p:txBody>
      </p:sp>
      <p:sp>
        <p:nvSpPr>
          <p:cNvPr id="261" name="Google Shape;261;p44">
            <a:extLst>
              <a:ext uri="{FF2B5EF4-FFF2-40B4-BE49-F238E27FC236}">
                <a16:creationId xmlns:a16="http://schemas.microsoft.com/office/drawing/2014/main" id="{4C887897-C058-1759-5161-F219872D9493}"/>
              </a:ext>
            </a:extLst>
          </p:cNvPr>
          <p:cNvSpPr txBox="1">
            <a:spLocks noGrp="1"/>
          </p:cNvSpPr>
          <p:nvPr>
            <p:ph type="body" idx="1"/>
          </p:nvPr>
        </p:nvSpPr>
        <p:spPr>
          <a:xfrm>
            <a:off x="547414" y="707744"/>
            <a:ext cx="3391982" cy="39066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zh-CN" dirty="0">
                <a:latin typeface="+mn-lt"/>
                <a:cs typeface="+mn-lt"/>
              </a:rPr>
              <a:t>1.Base Variables (From Raw </a:t>
            </a:r>
            <a:r>
              <a:rPr lang="en-US" altLang="zh-CN" dirty="0" err="1">
                <a:latin typeface="+mn-lt"/>
                <a:cs typeface="+mn-lt"/>
              </a:rPr>
              <a:t>CoT</a:t>
            </a:r>
            <a:r>
              <a:rPr lang="en-US" altLang="zh-CN" dirty="0">
                <a:latin typeface="+mn-lt"/>
                <a:cs typeface="+mn-lt"/>
              </a:rPr>
              <a:t> Data)</a:t>
            </a:r>
          </a:p>
          <a:p>
            <a:pPr marL="0" lvl="0" indent="0" rtl="0">
              <a:spcBef>
                <a:spcPts val="0"/>
              </a:spcBef>
              <a:spcAft>
                <a:spcPts val="0"/>
              </a:spcAft>
              <a:buClr>
                <a:srgbClr val="273D40"/>
              </a:buClr>
              <a:buSzPts val="600"/>
              <a:buNone/>
            </a:pPr>
            <a:endParaRPr lang="en-US" altLang="zh-CN" dirty="0"/>
          </a:p>
          <a:p>
            <a:pPr marL="0" lvl="0" indent="0" rtl="0">
              <a:spcBef>
                <a:spcPts val="0"/>
              </a:spcBef>
              <a:spcAft>
                <a:spcPts val="0"/>
              </a:spcAft>
              <a:buClr>
                <a:srgbClr val="273D40"/>
              </a:buClr>
              <a:buSzPts val="600"/>
              <a:buNone/>
            </a:pPr>
            <a:endParaRPr lang="en-US" altLang="zh-CN" dirty="0"/>
          </a:p>
          <a:p>
            <a:pPr marL="342900" lvl="0" indent="-342900" rtl="0">
              <a:spcBef>
                <a:spcPts val="0"/>
              </a:spcBef>
              <a:spcAft>
                <a:spcPts val="0"/>
              </a:spcAft>
              <a:buClr>
                <a:srgbClr val="273D40"/>
              </a:buClr>
              <a:buSzPts val="600"/>
              <a:buFont typeface="Arial" panose="020B0604020202020204"/>
              <a:buAutoNum type="arabicPeriod"/>
            </a:pPr>
            <a:endParaRPr lang="en-US" altLang="en-GB" dirty="0"/>
          </a:p>
        </p:txBody>
      </p:sp>
      <p:graphicFrame>
        <p:nvGraphicFramePr>
          <p:cNvPr id="12" name="表格 11">
            <a:extLst>
              <a:ext uri="{FF2B5EF4-FFF2-40B4-BE49-F238E27FC236}">
                <a16:creationId xmlns:a16="http://schemas.microsoft.com/office/drawing/2014/main" id="{FD4D9D23-4B1B-5E01-E1DE-15065E85FF13}"/>
              </a:ext>
            </a:extLst>
          </p:cNvPr>
          <p:cNvGraphicFramePr>
            <a:graphicFrameLocks noGrp="1"/>
          </p:cNvGraphicFramePr>
          <p:nvPr/>
        </p:nvGraphicFramePr>
        <p:xfrm>
          <a:off x="758795" y="1139941"/>
          <a:ext cx="2559499" cy="1463040"/>
        </p:xfrm>
        <a:graphic>
          <a:graphicData uri="http://schemas.openxmlformats.org/drawingml/2006/table">
            <a:tbl>
              <a:tblPr/>
              <a:tblGrid>
                <a:gridCol w="2559499">
                  <a:extLst>
                    <a:ext uri="{9D8B030D-6E8A-4147-A177-3AD203B41FA5}">
                      <a16:colId xmlns:a16="http://schemas.microsoft.com/office/drawing/2014/main" val="20000"/>
                    </a:ext>
                  </a:extLst>
                </a:gridCol>
              </a:tblGrid>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Open Interest (All)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0"/>
                  </a:ext>
                </a:extLst>
              </a:tr>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Noncommercial Positions - Long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1"/>
                  </a:ext>
                </a:extLst>
              </a:tr>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Noncommercial Positions - 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2"/>
                  </a:ext>
                </a:extLst>
              </a:tr>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Noncommercial Positions - Spread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3"/>
                  </a:ext>
                </a:extLst>
              </a:tr>
              <a:tr h="0">
                <a:tc>
                  <a:txBody>
                    <a:bodyPr/>
                    <a:lstStyle/>
                    <a:p>
                      <a:r>
                        <a:rPr lang="en-US" sz="1000">
                          <a:solidFill>
                            <a:schemeClr val="tx2"/>
                          </a:solidFill>
                          <a:latin typeface="Cardo" panose="02020600000000000000" charset="-79"/>
                          <a:ea typeface="Cardo" panose="02020600000000000000" charset="-79"/>
                          <a:cs typeface="Cardo" panose="02020600000000000000" charset="-79"/>
                        </a:rPr>
                        <a:t>Commercial Positions - Long/Short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4"/>
                  </a:ext>
                </a:extLst>
              </a:tr>
              <a:tr h="0">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CS04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0005"/>
                  </a:ext>
                </a:extLst>
              </a:tr>
            </a:tbl>
          </a:graphicData>
        </a:graphic>
      </p:graphicFrame>
      <p:sp>
        <p:nvSpPr>
          <p:cNvPr id="13" name="Google Shape;261;p44">
            <a:extLst>
              <a:ext uri="{FF2B5EF4-FFF2-40B4-BE49-F238E27FC236}">
                <a16:creationId xmlns:a16="http://schemas.microsoft.com/office/drawing/2014/main" id="{EEAB62CD-3EE9-2ECE-3526-6B041703252F}"/>
              </a:ext>
            </a:extLst>
          </p:cNvPr>
          <p:cNvSpPr txBox="1"/>
          <p:nvPr/>
        </p:nvSpPr>
        <p:spPr>
          <a:xfrm>
            <a:off x="547414" y="2642086"/>
            <a:ext cx="7570470" cy="390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panose="020B0606030504020204"/>
              <a:buChar char="●"/>
              <a:defRPr sz="1400" b="0" i="0" u="none" strike="noStrike" cap="none">
                <a:solidFill>
                  <a:schemeClr val="lt2"/>
                </a:solidFill>
                <a:latin typeface="Cardo" panose="02020600000000000000"/>
                <a:ea typeface="Cardo" panose="02020600000000000000"/>
                <a:cs typeface="Cardo" panose="02020600000000000000"/>
                <a:sym typeface="Cardo" panose="02020600000000000000"/>
              </a:defRPr>
            </a:lvl1pPr>
            <a:lvl2pPr marL="914400" marR="0" lvl="1"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266700" algn="l" rtl="0">
              <a:lnSpc>
                <a:spcPct val="100000"/>
              </a:lnSpc>
              <a:spcBef>
                <a:spcPts val="0"/>
              </a:spcBef>
              <a:spcAft>
                <a:spcPts val="0"/>
              </a:spcAft>
              <a:buClr>
                <a:srgbClr val="999999"/>
              </a:buClr>
              <a:buSzPts val="6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buClr>
                <a:srgbClr val="273D40"/>
              </a:buClr>
              <a:buSzPts val="600"/>
              <a:buFont typeface="Open Sans" panose="020B0606030504020204"/>
              <a:buNone/>
            </a:pPr>
            <a:r>
              <a:rPr lang="en-US" altLang="zh-CN" dirty="0">
                <a:latin typeface="+mn-lt"/>
                <a:cs typeface="+mn-lt"/>
              </a:rPr>
              <a:t>2. Constructed Positioning &amp; Ratio Features</a:t>
            </a:r>
          </a:p>
          <a:p>
            <a:pPr marL="342900" indent="-342900">
              <a:buClr>
                <a:srgbClr val="273D40"/>
              </a:buClr>
              <a:buSzPts val="600"/>
              <a:buFont typeface="Arial" panose="020B0604020202020204"/>
              <a:buAutoNum type="arabicPeriod"/>
            </a:pPr>
            <a:endParaRPr lang="en-US" altLang="en-GB" dirty="0">
              <a:latin typeface="+mn-lt"/>
              <a:cs typeface="+mn-lt"/>
            </a:endParaRPr>
          </a:p>
        </p:txBody>
      </p:sp>
      <p:graphicFrame>
        <p:nvGraphicFramePr>
          <p:cNvPr id="14" name="表格 13">
            <a:extLst>
              <a:ext uri="{FF2B5EF4-FFF2-40B4-BE49-F238E27FC236}">
                <a16:creationId xmlns:a16="http://schemas.microsoft.com/office/drawing/2014/main" id="{55AA6613-E30C-3BD2-D671-5CE5A391F34B}"/>
              </a:ext>
            </a:extLst>
          </p:cNvPr>
          <p:cNvGraphicFramePr>
            <a:graphicFrameLocks noGrp="1"/>
          </p:cNvGraphicFramePr>
          <p:nvPr/>
        </p:nvGraphicFramePr>
        <p:xfrm>
          <a:off x="758795" y="3032746"/>
          <a:ext cx="6539152" cy="1672452"/>
        </p:xfrm>
        <a:graphic>
          <a:graphicData uri="http://schemas.openxmlformats.org/drawingml/2006/table">
            <a:tbl>
              <a:tblPr/>
              <a:tblGrid>
                <a:gridCol w="2346510">
                  <a:extLst>
                    <a:ext uri="{9D8B030D-6E8A-4147-A177-3AD203B41FA5}">
                      <a16:colId xmlns:a16="http://schemas.microsoft.com/office/drawing/2014/main" val="20000"/>
                    </a:ext>
                  </a:extLst>
                </a:gridCol>
                <a:gridCol w="4192642">
                  <a:extLst>
                    <a:ext uri="{9D8B030D-6E8A-4147-A177-3AD203B41FA5}">
                      <a16:colId xmlns:a16="http://schemas.microsoft.com/office/drawing/2014/main" val="20001"/>
                    </a:ext>
                  </a:extLst>
                </a:gridCol>
              </a:tblGrid>
              <a:tr h="193012">
                <a:tc>
                  <a:txBody>
                    <a:bodyPr/>
                    <a:lstStyle/>
                    <a:p>
                      <a:r>
                        <a:rPr lang="en-US" sz="1000" b="1" dirty="0">
                          <a:solidFill>
                            <a:schemeClr val="tx2"/>
                          </a:solidFill>
                          <a:latin typeface="Cardo" panose="02020600000000000000" charset="-79"/>
                          <a:ea typeface="Cardo" panose="02020600000000000000" charset="-79"/>
                          <a:cs typeface="Cardo" panose="02020600000000000000" charset="-79"/>
                        </a:rPr>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b="1" dirty="0">
                          <a:solidFill>
                            <a:schemeClr val="tx2"/>
                          </a:solidFill>
                          <a:latin typeface="Cardo" panose="02020600000000000000" charset="-79"/>
                          <a:ea typeface="Cardo" panose="02020600000000000000" charset="-79"/>
                          <a:cs typeface="Cardo" panose="02020600000000000000" charset="-79"/>
                        </a:rPr>
                        <a:t>Variables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0"/>
                  </a:ext>
                </a:extLst>
              </a:tr>
              <a:tr h="313644">
                <a:tc>
                  <a:txBody>
                    <a:bodyPr/>
                    <a:lstStyle/>
                    <a:p>
                      <a:r>
                        <a:rPr lang="en-US" sz="1000" b="1">
                          <a:solidFill>
                            <a:schemeClr val="tx2"/>
                          </a:solidFill>
                          <a:latin typeface="Cardo" panose="02020600000000000000" charset="-79"/>
                          <a:ea typeface="Cardo" panose="02020600000000000000" charset="-79"/>
                          <a:cs typeface="Cardo" panose="02020600000000000000" charset="-79"/>
                        </a:rPr>
                        <a:t>Net Positioning</a:t>
                      </a:r>
                      <a:endParaRPr lang="en-US" sz="100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dirty="0">
                          <a:solidFill>
                            <a:schemeClr val="tx2"/>
                          </a:solidFill>
                          <a:latin typeface="Cardo" panose="02020600000000000000" charset="-79"/>
                          <a:ea typeface="Cardo" panose="02020600000000000000" charset="-79"/>
                          <a:cs typeface="Cardo" panose="02020600000000000000" charset="-79"/>
                        </a:rPr>
                        <a:t>Net_Position, Net_Change, </a:t>
                      </a:r>
                      <a:r>
                        <a:rPr lang="en-US" sz="1000" dirty="0" err="1">
                          <a:solidFill>
                            <a:schemeClr val="tx2"/>
                          </a:solidFill>
                          <a:latin typeface="Cardo" panose="02020600000000000000" charset="-79"/>
                          <a:ea typeface="Cardo" panose="02020600000000000000" charset="-79"/>
                          <a:cs typeface="Cardo" panose="02020600000000000000" charset="-79"/>
                        </a:rPr>
                        <a:t>Net_Change_Ratio</a:t>
                      </a:r>
                      <a:r>
                        <a:rPr lang="en-US" sz="1000" dirty="0">
                          <a:solidFill>
                            <a:schemeClr val="tx2"/>
                          </a:solidFill>
                          <a:latin typeface="Cardo" panose="02020600000000000000" charset="-79"/>
                          <a:ea typeface="Cardo" panose="02020600000000000000" charset="-79"/>
                          <a:cs typeface="Cardo" panose="02020600000000000000" charset="-79"/>
                        </a:rPr>
                        <a:t>, Net_Position_Lag1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1"/>
                  </a:ext>
                </a:extLst>
              </a:tr>
              <a:tr h="313644">
                <a:tc>
                  <a:txBody>
                    <a:bodyPr/>
                    <a:lstStyle/>
                    <a:p>
                      <a:r>
                        <a:rPr lang="en-US" sz="1000" b="1" dirty="0">
                          <a:solidFill>
                            <a:schemeClr val="tx2"/>
                          </a:solidFill>
                          <a:latin typeface="Cardo" panose="02020600000000000000" charset="-79"/>
                          <a:ea typeface="Cardo" panose="02020600000000000000" charset="-79"/>
                          <a:cs typeface="Cardo" panose="02020600000000000000" charset="-79"/>
                        </a:rPr>
                        <a:t>Ratios</a:t>
                      </a:r>
                      <a:endParaRPr lang="en-US" sz="1000" dirty="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a:solidFill>
                            <a:schemeClr val="tx2"/>
                          </a:solidFill>
                          <a:latin typeface="Cardo" panose="02020600000000000000" charset="-79"/>
                          <a:ea typeface="Cardo" panose="02020600000000000000" charset="-79"/>
                          <a:cs typeface="Cardo" panose="02020600000000000000" charset="-79"/>
                        </a:rPr>
                        <a:t>Long_Ratio, Short_Ratio, Net_Ratio, Net_Ratio_Lag1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2"/>
                  </a:ext>
                </a:extLst>
              </a:tr>
              <a:tr h="313644">
                <a:tc>
                  <a:txBody>
                    <a:bodyPr/>
                    <a:lstStyle/>
                    <a:p>
                      <a:r>
                        <a:rPr lang="en-US" sz="1000" b="1">
                          <a:solidFill>
                            <a:schemeClr val="tx2"/>
                          </a:solidFill>
                          <a:latin typeface="Cardo" panose="02020600000000000000" charset="-79"/>
                          <a:ea typeface="Cardo" panose="02020600000000000000" charset="-79"/>
                          <a:cs typeface="Cardo" panose="02020600000000000000" charset="-79"/>
                        </a:rPr>
                        <a:t>Commercial Behavior</a:t>
                      </a:r>
                      <a:endParaRPr lang="en-US" sz="100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fr-FR" sz="1000" dirty="0">
                          <a:solidFill>
                            <a:schemeClr val="tx2"/>
                          </a:solidFill>
                          <a:latin typeface="Cardo" panose="02020600000000000000" charset="-79"/>
                          <a:ea typeface="Cardo" panose="02020600000000000000" charset="-79"/>
                          <a:cs typeface="Cardo" panose="02020600000000000000" charset="-79"/>
                        </a:rPr>
                        <a:t>Comm_Net_Position, Comm_Net_Change, Comm_Zscore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3"/>
                  </a:ext>
                </a:extLst>
              </a:tr>
              <a:tr h="193012">
                <a:tc>
                  <a:txBody>
                    <a:bodyPr/>
                    <a:lstStyle/>
                    <a:p>
                      <a:r>
                        <a:rPr lang="en-US" sz="1000" b="1">
                          <a:solidFill>
                            <a:schemeClr val="tx2"/>
                          </a:solidFill>
                          <a:latin typeface="Cardo" panose="02020600000000000000" charset="-79"/>
                          <a:ea typeface="Cardo" panose="02020600000000000000" charset="-79"/>
                          <a:cs typeface="Cardo" panose="02020600000000000000" charset="-79"/>
                        </a:rPr>
                        <a:t>Spread Activity</a:t>
                      </a:r>
                      <a:endParaRPr lang="en-US" sz="100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1000" dirty="0" err="1">
                          <a:solidFill>
                            <a:schemeClr val="tx2"/>
                          </a:solidFill>
                          <a:latin typeface="Cardo" panose="02020600000000000000" charset="-79"/>
                          <a:ea typeface="Cardo" panose="02020600000000000000" charset="-79"/>
                          <a:cs typeface="Cardo" panose="02020600000000000000" charset="-79"/>
                        </a:rPr>
                        <a:t>Spread_Ratio</a:t>
                      </a:r>
                      <a:r>
                        <a:rPr lang="en-US" sz="1000" dirty="0">
                          <a:solidFill>
                            <a:schemeClr val="tx2"/>
                          </a:solidFill>
                          <a:latin typeface="Cardo" panose="02020600000000000000" charset="-79"/>
                          <a:ea typeface="Cardo" panose="02020600000000000000" charset="-79"/>
                          <a:cs typeface="Cardo" panose="02020600000000000000" charset="-79"/>
                        </a:rPr>
                        <a:t>, </a:t>
                      </a:r>
                      <a:r>
                        <a:rPr lang="en-US" sz="1000" dirty="0" err="1">
                          <a:solidFill>
                            <a:schemeClr val="tx2"/>
                          </a:solidFill>
                          <a:latin typeface="Cardo" panose="02020600000000000000" charset="-79"/>
                          <a:ea typeface="Cardo" panose="02020600000000000000" charset="-79"/>
                          <a:cs typeface="Cardo" panose="02020600000000000000" charset="-79"/>
                        </a:rPr>
                        <a:t>Spread_Change</a:t>
                      </a:r>
                      <a:r>
                        <a:rPr lang="en-US" sz="1000" dirty="0">
                          <a:solidFill>
                            <a:schemeClr val="tx2"/>
                          </a:solidFill>
                          <a:latin typeface="Cardo" panose="02020600000000000000" charset="-79"/>
                          <a:ea typeface="Cardo" panose="02020600000000000000" charset="-79"/>
                          <a:cs typeface="Cardo" panose="02020600000000000000" charset="-79"/>
                        </a:rPr>
                        <a:t>, Spread_Std_4w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4"/>
                  </a:ext>
                </a:extLst>
              </a:tr>
              <a:tr h="193012">
                <a:tc>
                  <a:txBody>
                    <a:bodyPr/>
                    <a:lstStyle/>
                    <a:p>
                      <a:r>
                        <a:rPr lang="en-US" sz="1000" b="1" dirty="0">
                          <a:solidFill>
                            <a:schemeClr val="tx2"/>
                          </a:solidFill>
                          <a:latin typeface="Cardo" panose="02020600000000000000" charset="-79"/>
                          <a:ea typeface="Cardo" panose="02020600000000000000" charset="-79"/>
                          <a:cs typeface="Cardo" panose="02020600000000000000" charset="-79"/>
                        </a:rPr>
                        <a:t>Open Interest Dynamics</a:t>
                      </a:r>
                      <a:endParaRPr lang="en-US" sz="1000" dirty="0">
                        <a:solidFill>
                          <a:schemeClr val="tx2"/>
                        </a:solidFill>
                        <a:latin typeface="Cardo" panose="02020600000000000000" charset="-79"/>
                        <a:ea typeface="Cardo" panose="02020600000000000000" charset="-79"/>
                        <a:cs typeface="Cardo" panose="02020600000000000000"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fr-FR" sz="1000" dirty="0">
                          <a:solidFill>
                            <a:schemeClr val="tx2"/>
                          </a:solidFill>
                          <a:latin typeface="Cardo" panose="02020600000000000000" charset="-79"/>
                          <a:ea typeface="Cardo" panose="02020600000000000000" charset="-79"/>
                          <a:cs typeface="Cardo" panose="02020600000000000000" charset="-79"/>
                        </a:rPr>
                        <a:t>OI_Change, OI_Change_Pct, OI_Std_4w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5"/>
                  </a:ext>
                </a:extLst>
              </a:tr>
            </a:tbl>
          </a:graphicData>
        </a:graphic>
      </p:graphicFrame>
      <p:graphicFrame>
        <p:nvGraphicFramePr>
          <p:cNvPr id="15" name="表格 14">
            <a:extLst>
              <a:ext uri="{FF2B5EF4-FFF2-40B4-BE49-F238E27FC236}">
                <a16:creationId xmlns:a16="http://schemas.microsoft.com/office/drawing/2014/main" id="{45D74E68-EED7-B9F2-5367-76B5C7800630}"/>
              </a:ext>
            </a:extLst>
          </p:cNvPr>
          <p:cNvGraphicFramePr>
            <a:graphicFrameLocks noGrp="1"/>
          </p:cNvGraphicFramePr>
          <p:nvPr/>
        </p:nvGraphicFramePr>
        <p:xfrm>
          <a:off x="4107826" y="1098404"/>
          <a:ext cx="4277379" cy="1645920"/>
        </p:xfrm>
        <a:graphic>
          <a:graphicData uri="http://schemas.openxmlformats.org/drawingml/2006/table">
            <a:tbl>
              <a:tblPr/>
              <a:tblGrid>
                <a:gridCol w="1332310">
                  <a:extLst>
                    <a:ext uri="{9D8B030D-6E8A-4147-A177-3AD203B41FA5}">
                      <a16:colId xmlns:a16="http://schemas.microsoft.com/office/drawing/2014/main" val="20000"/>
                    </a:ext>
                  </a:extLst>
                </a:gridCol>
                <a:gridCol w="2945069">
                  <a:extLst>
                    <a:ext uri="{9D8B030D-6E8A-4147-A177-3AD203B41FA5}">
                      <a16:colId xmlns:a16="http://schemas.microsoft.com/office/drawing/2014/main" val="20001"/>
                    </a:ext>
                  </a:extLst>
                </a:gridCol>
              </a:tblGrid>
              <a:tr h="121524">
                <a:tc>
                  <a:txBody>
                    <a:bodyPr/>
                    <a:lstStyle/>
                    <a:p>
                      <a:r>
                        <a:rPr lang="en-US" sz="900" b="1">
                          <a:solidFill>
                            <a:schemeClr val="tx2"/>
                          </a:solidFill>
                        </a:rPr>
                        <a:t>Feature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b="1" dirty="0">
                          <a:solidFill>
                            <a:schemeClr val="tx2"/>
                          </a:solidFill>
                        </a:rPr>
                        <a:t>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0"/>
                  </a:ext>
                </a:extLst>
              </a:tr>
              <a:tr h="121524">
                <a:tc>
                  <a:txBody>
                    <a:bodyPr/>
                    <a:lstStyle/>
                    <a:p>
                      <a:r>
                        <a:rPr lang="en-US" sz="900" dirty="0" err="1">
                          <a:solidFill>
                            <a:schemeClr val="tx2"/>
                          </a:solidFill>
                        </a:rPr>
                        <a:t>NetRatio_OI</a:t>
                      </a:r>
                      <a:endParaRPr lang="en-US" sz="90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Position ratio weighted by market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1"/>
                  </a:ext>
                </a:extLst>
              </a:tr>
              <a:tr h="197476">
                <a:tc>
                  <a:txBody>
                    <a:bodyPr/>
                    <a:lstStyle/>
                    <a:p>
                      <a:r>
                        <a:rPr lang="en-US" sz="900" dirty="0">
                          <a:solidFill>
                            <a:schemeClr val="tx2"/>
                          </a:solidFill>
                        </a:rPr>
                        <a:t>NetChange_NetLag1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Interaction between recent change and lagged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2"/>
                  </a:ext>
                </a:extLst>
              </a:tr>
              <a:tr h="121524">
                <a:tc>
                  <a:txBody>
                    <a:bodyPr/>
                    <a:lstStyle/>
                    <a:p>
                      <a:r>
                        <a:rPr lang="en-US" sz="900">
                          <a:solidFill>
                            <a:schemeClr val="tx2"/>
                          </a:solidFill>
                        </a:rPr>
                        <a:t>LongShort_Interaction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a:solidFill>
                            <a:schemeClr val="tx2"/>
                          </a:solidFill>
                        </a:rPr>
                        <a:t>Balance between long and short ratios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3"/>
                  </a:ext>
                </a:extLst>
              </a:tr>
              <a:tr h="121524">
                <a:tc>
                  <a:txBody>
                    <a:bodyPr/>
                    <a:lstStyle/>
                    <a:p>
                      <a:r>
                        <a:rPr lang="en-US" sz="900">
                          <a:solidFill>
                            <a:schemeClr val="tx2"/>
                          </a:solidFill>
                        </a:rPr>
                        <a:t>Zscore_Net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Net positioning relative to 52-week norm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4"/>
                  </a:ext>
                </a:extLst>
              </a:tr>
              <a:tr h="197476">
                <a:tc>
                  <a:txBody>
                    <a:bodyPr/>
                    <a:lstStyle/>
                    <a:p>
                      <a:r>
                        <a:rPr lang="en-US" sz="900">
                          <a:solidFill>
                            <a:schemeClr val="tx2"/>
                          </a:solidFill>
                        </a:rPr>
                        <a:t>Extreme_Positive / 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r>
                        <a:rPr lang="en-US" sz="900" dirty="0">
                          <a:solidFill>
                            <a:schemeClr val="tx2"/>
                          </a:solidFill>
                        </a:rPr>
                        <a:t>High/low sentiment regimes (Z-score &gt; 1.5 or &lt;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5"/>
                  </a:ext>
                </a:extLst>
              </a:tr>
            </a:tbl>
          </a:graphicData>
        </a:graphic>
      </p:graphicFrame>
      <p:sp>
        <p:nvSpPr>
          <p:cNvPr id="16" name="Google Shape;261;p44">
            <a:extLst>
              <a:ext uri="{FF2B5EF4-FFF2-40B4-BE49-F238E27FC236}">
                <a16:creationId xmlns:a16="http://schemas.microsoft.com/office/drawing/2014/main" id="{EFB645D0-0874-3F68-F22B-EE9E953D0DDB}"/>
              </a:ext>
            </a:extLst>
          </p:cNvPr>
          <p:cNvSpPr txBox="1"/>
          <p:nvPr/>
        </p:nvSpPr>
        <p:spPr>
          <a:xfrm>
            <a:off x="4028440" y="694690"/>
            <a:ext cx="4864100" cy="39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panose="020B0606030504020204"/>
              <a:buChar char="●"/>
              <a:defRPr sz="1400" b="0" i="0" u="none" strike="noStrike" cap="none">
                <a:solidFill>
                  <a:schemeClr val="lt2"/>
                </a:solidFill>
                <a:latin typeface="Cardo" panose="02020600000000000000"/>
                <a:ea typeface="Cardo" panose="02020600000000000000"/>
                <a:cs typeface="Cardo" panose="02020600000000000000"/>
                <a:sym typeface="Cardo" panose="02020600000000000000"/>
              </a:defRPr>
            </a:lvl1pPr>
            <a:lvl2pPr marL="914400" marR="0" lvl="1"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2pPr>
            <a:lvl3pPr marL="1371600" marR="0" lvl="2"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3pPr>
            <a:lvl4pPr marL="1828800" marR="0" lvl="3" indent="-279400" algn="l" rtl="0">
              <a:lnSpc>
                <a:spcPct val="100000"/>
              </a:lnSpc>
              <a:spcBef>
                <a:spcPts val="0"/>
              </a:spcBef>
              <a:spcAft>
                <a:spcPts val="0"/>
              </a:spcAft>
              <a:buClr>
                <a:srgbClr val="999999"/>
              </a:buClr>
              <a:buSzPts val="8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4pPr>
            <a:lvl5pPr marL="2286000" marR="0" lvl="4"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5pPr>
            <a:lvl6pPr marL="2743200" marR="0" lvl="5" indent="-304800" algn="l" rtl="0">
              <a:lnSpc>
                <a:spcPct val="100000"/>
              </a:lnSpc>
              <a:spcBef>
                <a:spcPts val="0"/>
              </a:spcBef>
              <a:spcAft>
                <a:spcPts val="0"/>
              </a:spcAft>
              <a:buClr>
                <a:srgbClr val="999999"/>
              </a:buClr>
              <a:buSzPts val="12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6pPr>
            <a:lvl7pPr marL="3200400" marR="0" lvl="6"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7pPr>
            <a:lvl8pPr marL="3657600" marR="0" lvl="7" indent="-273050" algn="l" rtl="0">
              <a:lnSpc>
                <a:spcPct val="100000"/>
              </a:lnSpc>
              <a:spcBef>
                <a:spcPts val="0"/>
              </a:spcBef>
              <a:spcAft>
                <a:spcPts val="0"/>
              </a:spcAft>
              <a:buClr>
                <a:srgbClr val="999999"/>
              </a:buClr>
              <a:buSzPts val="7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8pPr>
            <a:lvl9pPr marL="4114800" marR="0" lvl="8" indent="-266700" algn="l" rtl="0">
              <a:lnSpc>
                <a:spcPct val="100000"/>
              </a:lnSpc>
              <a:spcBef>
                <a:spcPts val="0"/>
              </a:spcBef>
              <a:spcAft>
                <a:spcPts val="0"/>
              </a:spcAft>
              <a:buClr>
                <a:srgbClr val="999999"/>
              </a:buClr>
              <a:buSzPts val="600"/>
              <a:buFont typeface="Open Sans" panose="020B0606030504020204"/>
              <a:buChar char="■"/>
              <a:defRPr sz="1600" b="0" i="0" u="none" strike="noStrike" cap="none">
                <a:solidFill>
                  <a:schemeClr val="lt2"/>
                </a:solidFill>
                <a:latin typeface="Cardo" panose="02020600000000000000"/>
                <a:ea typeface="Cardo" panose="02020600000000000000"/>
                <a:cs typeface="Cardo" panose="02020600000000000000"/>
                <a:sym typeface="Cardo" panose="02020600000000000000"/>
              </a:defRPr>
            </a:lvl9pPr>
          </a:lstStyle>
          <a:p>
            <a:pPr marL="0" indent="0">
              <a:buClr>
                <a:srgbClr val="273D40"/>
              </a:buClr>
              <a:buSzPts val="600"/>
              <a:buFont typeface="Open Sans" panose="020B0606030504020204"/>
              <a:buNone/>
            </a:pPr>
            <a:r>
              <a:rPr lang="en-US" altLang="zh-CN" dirty="0">
                <a:latin typeface="+mn-lt"/>
                <a:cs typeface="+mn-lt"/>
              </a:rPr>
              <a:t>3. Interaction and Regime-Based Features</a:t>
            </a:r>
          </a:p>
          <a:p>
            <a:pPr marL="342900" indent="-342900">
              <a:buClr>
                <a:srgbClr val="273D40"/>
              </a:buClr>
              <a:buSzPts val="600"/>
              <a:buFont typeface="Arial" panose="020B0604020202020204"/>
              <a:buAutoNum type="arabicPeriod"/>
            </a:pPr>
            <a:endParaRPr lang="en-US" altLang="en-GB" dirty="0">
              <a:latin typeface="+mn-lt"/>
              <a:cs typeface="+mn-lt"/>
            </a:endParaRPr>
          </a:p>
        </p:txBody>
      </p:sp>
    </p:spTree>
    <p:extLst>
      <p:ext uri="{BB962C8B-B14F-4D97-AF65-F5344CB8AC3E}">
        <p14:creationId xmlns:p14="http://schemas.microsoft.com/office/powerpoint/2010/main" val="3835451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9E7DD550-6276-2FC5-A4EC-2AC7C1859F5D}"/>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8011807-46C0-BBC7-E3CA-4B3FE6C16483}"/>
              </a:ext>
            </a:extLst>
          </p:cNvPr>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Constructing </a:t>
            </a:r>
            <a:r>
              <a:rPr lang="en-US" sz="2000" dirty="0" err="1"/>
              <a:t>CoT</a:t>
            </a:r>
            <a:r>
              <a:rPr lang="en-US" sz="2000" dirty="0"/>
              <a:t>-Based Predictors</a:t>
            </a:r>
            <a:endParaRPr lang="en-GB" sz="2000" dirty="0"/>
          </a:p>
        </p:txBody>
      </p:sp>
      <p:sp>
        <p:nvSpPr>
          <p:cNvPr id="261" name="Google Shape;261;p44">
            <a:extLst>
              <a:ext uri="{FF2B5EF4-FFF2-40B4-BE49-F238E27FC236}">
                <a16:creationId xmlns:a16="http://schemas.microsoft.com/office/drawing/2014/main" id="{525D5F23-BAEA-3817-482A-F3FDE79E251A}"/>
              </a:ext>
            </a:extLst>
          </p:cNvPr>
          <p:cNvSpPr txBox="1">
            <a:spLocks noGrp="1"/>
          </p:cNvSpPr>
          <p:nvPr>
            <p:ph type="body" idx="1"/>
          </p:nvPr>
        </p:nvSpPr>
        <p:spPr>
          <a:xfrm>
            <a:off x="547370" y="708025"/>
            <a:ext cx="7830820" cy="390525"/>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zh-CN" dirty="0">
                <a:latin typeface="+mn-lt"/>
                <a:cs typeface="+mn-lt"/>
              </a:rPr>
              <a:t>We create our features inspiring by prior researches on how net positioning and open interest dynamics affect futures pricing behavior.</a:t>
            </a:r>
          </a:p>
          <a:p>
            <a:pPr marL="0" lvl="0" indent="0" rtl="0">
              <a:spcBef>
                <a:spcPts val="0"/>
              </a:spcBef>
              <a:spcAft>
                <a:spcPts val="0"/>
              </a:spcAft>
              <a:buClr>
                <a:srgbClr val="273D40"/>
              </a:buClr>
              <a:buSzPts val="600"/>
              <a:buNone/>
            </a:pPr>
            <a:endParaRPr lang="en-US" altLang="zh-CN" dirty="0">
              <a:latin typeface="+mn-lt"/>
              <a:cs typeface="+mn-lt"/>
            </a:endParaRPr>
          </a:p>
          <a:p>
            <a:pPr marL="342900" lvl="0" indent="-342900" rtl="0">
              <a:spcBef>
                <a:spcPts val="0"/>
              </a:spcBef>
              <a:spcAft>
                <a:spcPts val="0"/>
              </a:spcAft>
              <a:buClr>
                <a:srgbClr val="273D40"/>
              </a:buClr>
              <a:buSzPts val="600"/>
              <a:buFont typeface="Arial" panose="020B0604020202020204"/>
              <a:buAutoNum type="arabicPeriod"/>
            </a:pPr>
            <a:endParaRPr lang="en-US" altLang="en-GB" dirty="0">
              <a:latin typeface="+mn-lt"/>
              <a:cs typeface="+mn-lt"/>
            </a:endParaRPr>
          </a:p>
        </p:txBody>
      </p:sp>
      <p:graphicFrame>
        <p:nvGraphicFramePr>
          <p:cNvPr id="2" name="表格 1">
            <a:extLst>
              <a:ext uri="{FF2B5EF4-FFF2-40B4-BE49-F238E27FC236}">
                <a16:creationId xmlns:a16="http://schemas.microsoft.com/office/drawing/2014/main" id="{8F3082BE-1349-CB40-659E-2DE9F440A58B}"/>
              </a:ext>
            </a:extLst>
          </p:cNvPr>
          <p:cNvGraphicFramePr>
            <a:graphicFrameLocks noGrp="1"/>
          </p:cNvGraphicFramePr>
          <p:nvPr/>
        </p:nvGraphicFramePr>
        <p:xfrm>
          <a:off x="547414" y="1377006"/>
          <a:ext cx="7762698" cy="3406790"/>
        </p:xfrm>
        <a:graphic>
          <a:graphicData uri="http://schemas.openxmlformats.org/drawingml/2006/table">
            <a:tbl>
              <a:tblPr>
                <a:tableStyleId>{5C22544A-7EE6-4342-B048-85BDC9FD1C3A}</a:tableStyleId>
              </a:tblPr>
              <a:tblGrid>
                <a:gridCol w="1442047">
                  <a:extLst>
                    <a:ext uri="{9D8B030D-6E8A-4147-A177-3AD203B41FA5}">
                      <a16:colId xmlns:a16="http://schemas.microsoft.com/office/drawing/2014/main" val="20000"/>
                    </a:ext>
                  </a:extLst>
                </a:gridCol>
                <a:gridCol w="2626445">
                  <a:extLst>
                    <a:ext uri="{9D8B030D-6E8A-4147-A177-3AD203B41FA5}">
                      <a16:colId xmlns:a16="http://schemas.microsoft.com/office/drawing/2014/main" val="20001"/>
                    </a:ext>
                  </a:extLst>
                </a:gridCol>
                <a:gridCol w="3694206">
                  <a:extLst>
                    <a:ext uri="{9D8B030D-6E8A-4147-A177-3AD203B41FA5}">
                      <a16:colId xmlns:a16="http://schemas.microsoft.com/office/drawing/2014/main" val="20002"/>
                    </a:ext>
                  </a:extLst>
                </a:gridCol>
              </a:tblGrid>
              <a:tr h="0">
                <a:tc>
                  <a:txBody>
                    <a:bodyPr/>
                    <a:lstStyle/>
                    <a:p>
                      <a:pPr algn="ctr" fontAlgn="ctr"/>
                      <a:r>
                        <a:rPr lang="en-US" sz="900" b="1" u="none" strike="noStrike" dirty="0">
                          <a:solidFill>
                            <a:schemeClr val="tx2"/>
                          </a:solidFill>
                          <a:effectLst/>
                        </a:rPr>
                        <a:t>Feature Name</a:t>
                      </a:r>
                      <a:endParaRPr lang="en-US" sz="900" b="1"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b="1" u="none" strike="noStrike" dirty="0">
                          <a:solidFill>
                            <a:schemeClr val="tx2"/>
                          </a:solidFill>
                          <a:effectLst/>
                        </a:rPr>
                        <a:t>Formula</a:t>
                      </a:r>
                      <a:endParaRPr lang="en-US" sz="900" b="1"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b="1" u="none" strike="noStrike" dirty="0">
                          <a:solidFill>
                            <a:schemeClr val="tx2"/>
                          </a:solidFill>
                          <a:effectLst/>
                        </a:rPr>
                        <a:t>Rationale (Literature Support)</a:t>
                      </a:r>
                      <a:endParaRPr lang="en-US" sz="900" b="1"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0"/>
                  </a:ext>
                </a:extLst>
              </a:tr>
              <a:tr h="298129">
                <a:tc>
                  <a:txBody>
                    <a:bodyPr/>
                    <a:lstStyle/>
                    <a:p>
                      <a:pPr marR="0" algn="ctr" rtl="0" fontAlgn="ctr">
                        <a:lnSpc>
                          <a:spcPct val="100000"/>
                        </a:lnSpc>
                        <a:spcBef>
                          <a:spcPts val="0"/>
                        </a:spcBef>
                        <a:spcAft>
                          <a:spcPts val="0"/>
                        </a:spcAft>
                        <a:buClr>
                          <a:srgbClr val="000000"/>
                        </a:buClr>
                        <a:buFont typeface="Arial" panose="020B0604020202020204"/>
                      </a:pPr>
                      <a:r>
                        <a:rPr lang="en-US" sz="900" b="0" i="0" u="none" strike="noStrike" cap="none" dirty="0">
                          <a:solidFill>
                            <a:schemeClr val="tx2"/>
                          </a:solidFill>
                          <a:effectLst/>
                          <a:latin typeface="+mn-lt"/>
                          <a:ea typeface="+mn-ea"/>
                          <a:cs typeface="+mn-cs"/>
                          <a:sym typeface="Arial" panose="020B0604020202020204"/>
                        </a:rPr>
                        <a:t>Net_Position</a:t>
                      </a: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marR="0" algn="ctr" rtl="0" fontAlgn="ctr">
                        <a:lnSpc>
                          <a:spcPct val="100000"/>
                        </a:lnSpc>
                        <a:spcBef>
                          <a:spcPts val="0"/>
                        </a:spcBef>
                        <a:spcAft>
                          <a:spcPts val="0"/>
                        </a:spcAft>
                        <a:buClr>
                          <a:srgbClr val="000000"/>
                        </a:buClr>
                        <a:buFont typeface="Arial" panose="020B0604020202020204"/>
                      </a:pPr>
                      <a:r>
                        <a:rPr lang="en-US" sz="900" b="0" i="0" u="none" strike="noStrike" cap="none" dirty="0">
                          <a:solidFill>
                            <a:schemeClr val="tx2"/>
                          </a:solidFill>
                          <a:effectLst/>
                          <a:latin typeface="+mn-lt"/>
                          <a:ea typeface="+mn-ea"/>
                          <a:cs typeface="+mn-cs"/>
                          <a:sym typeface="Arial" panose="020B0604020202020204"/>
                        </a:rPr>
                        <a:t>Noncommercial Long - Noncommercial Short</a:t>
                      </a: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marR="0" algn="ctr" rtl="0" fontAlgn="ctr">
                        <a:lnSpc>
                          <a:spcPct val="100000"/>
                        </a:lnSpc>
                        <a:spcBef>
                          <a:spcPts val="0"/>
                        </a:spcBef>
                        <a:spcAft>
                          <a:spcPts val="0"/>
                        </a:spcAft>
                        <a:buClr>
                          <a:srgbClr val="000000"/>
                        </a:buClr>
                        <a:buFont typeface="Arial" panose="020B0604020202020204"/>
                      </a:pPr>
                      <a:r>
                        <a:rPr lang="en-US" sz="900" b="0" i="0" u="none" strike="noStrike" cap="none" dirty="0">
                          <a:solidFill>
                            <a:schemeClr val="tx2"/>
                          </a:solidFill>
                          <a:effectLst/>
                          <a:latin typeface="+mn-lt"/>
                          <a:ea typeface="+mn-ea"/>
                          <a:cs typeface="+mn-cs"/>
                          <a:sym typeface="Arial" panose="020B0604020202020204"/>
                        </a:rPr>
                        <a:t>Measures market sentiment; MM net positions predict returns </a:t>
                      </a:r>
                    </a:p>
                    <a:p>
                      <a:pPr marR="0" algn="ctr" rtl="0" fontAlgn="ctr">
                        <a:lnSpc>
                          <a:spcPct val="100000"/>
                        </a:lnSpc>
                        <a:spcBef>
                          <a:spcPts val="0"/>
                        </a:spcBef>
                        <a:spcAft>
                          <a:spcPts val="0"/>
                        </a:spcAft>
                        <a:buClr>
                          <a:srgbClr val="000000"/>
                        </a:buClr>
                        <a:buFont typeface="Arial" panose="020B0604020202020204"/>
                      </a:pPr>
                      <a:r>
                        <a:rPr lang="en-US" sz="900" b="0" i="0" u="none" strike="noStrike" cap="none" dirty="0">
                          <a:solidFill>
                            <a:schemeClr val="tx2"/>
                          </a:solidFill>
                          <a:effectLst/>
                          <a:latin typeface="+mn-lt"/>
                          <a:ea typeface="+mn-ea"/>
                          <a:cs typeface="+mn-cs"/>
                          <a:sym typeface="Arial" panose="020B0604020202020204"/>
                        </a:rPr>
                        <a:t>(Ho &amp; Lauwers, 2019)</a:t>
                      </a: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1"/>
                  </a:ext>
                </a:extLst>
              </a:tr>
              <a:tr h="170423">
                <a:tc>
                  <a:txBody>
                    <a:bodyPr/>
                    <a:lstStyle/>
                    <a:p>
                      <a:pPr algn="ctr" fontAlgn="ctr"/>
                      <a:r>
                        <a:rPr lang="en-US" sz="900" u="none" strike="noStrike">
                          <a:solidFill>
                            <a:schemeClr val="tx2"/>
                          </a:solidFill>
                          <a:effectLst/>
                        </a:rPr>
                        <a:t>Long_Ratio</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Noncommercial Long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Reflects long position intensity (Laubsch et al., 2024)</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2"/>
                  </a:ext>
                </a:extLst>
              </a:tr>
              <a:tr h="170423">
                <a:tc>
                  <a:txBody>
                    <a:bodyPr/>
                    <a:lstStyle/>
                    <a:p>
                      <a:pPr algn="ctr" fontAlgn="ctr"/>
                      <a:r>
                        <a:rPr lang="en-US" sz="900" u="none" strike="noStrike" dirty="0" err="1">
                          <a:solidFill>
                            <a:schemeClr val="tx2"/>
                          </a:solidFill>
                          <a:effectLst/>
                        </a:rPr>
                        <a:t>Short_Ratio</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Noncommercial Short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Reflects short position pressure (Laubsch et al., 2024)</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3"/>
                  </a:ext>
                </a:extLst>
              </a:tr>
              <a:tr h="170423">
                <a:tc>
                  <a:txBody>
                    <a:bodyPr/>
                    <a:lstStyle/>
                    <a:p>
                      <a:pPr algn="ctr" fontAlgn="ctr"/>
                      <a:r>
                        <a:rPr lang="en-US" sz="900" u="none" strike="noStrike" dirty="0" err="1">
                          <a:solidFill>
                            <a:schemeClr val="tx2"/>
                          </a:solidFill>
                          <a:effectLst/>
                        </a:rPr>
                        <a:t>Net_Ratio</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Net_Position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Removes market size bias; enhances comparability</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4"/>
                  </a:ext>
                </a:extLst>
              </a:tr>
              <a:tr h="218918">
                <a:tc>
                  <a:txBody>
                    <a:bodyPr/>
                    <a:lstStyle/>
                    <a:p>
                      <a:pPr algn="ctr" fontAlgn="ctr"/>
                      <a:r>
                        <a:rPr lang="en-US" sz="900" u="none" strike="noStrike">
                          <a:solidFill>
                            <a:schemeClr val="tx2"/>
                          </a:solidFill>
                          <a:effectLst/>
                        </a:rPr>
                        <a:t>Net_Change</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fr-FR" sz="900" u="none" strike="noStrike" dirty="0">
                          <a:solidFill>
                            <a:schemeClr val="tx2"/>
                          </a:solidFill>
                          <a:effectLst/>
                        </a:rPr>
                        <a:t>Net_Position(t) - Net_Position(t-1)</a:t>
                      </a:r>
                      <a:endParaRPr lang="fr-FR"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Net position change can predict short-term price direction</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5"/>
                  </a:ext>
                </a:extLst>
              </a:tr>
              <a:tr h="149409">
                <a:tc>
                  <a:txBody>
                    <a:bodyPr/>
                    <a:lstStyle/>
                    <a:p>
                      <a:pPr algn="ctr" fontAlgn="ctr"/>
                      <a:r>
                        <a:rPr lang="en-US" sz="900" u="none" strike="noStrike">
                          <a:solidFill>
                            <a:schemeClr val="tx2"/>
                          </a:solidFill>
                          <a:effectLst/>
                        </a:rPr>
                        <a:t>Net_Change_Ratio</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Net_Change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Standardized change magnitude</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6"/>
                  </a:ext>
                </a:extLst>
              </a:tr>
              <a:tr h="170423">
                <a:tc>
                  <a:txBody>
                    <a:bodyPr/>
                    <a:lstStyle/>
                    <a:p>
                      <a:pPr algn="ctr" fontAlgn="ctr"/>
                      <a:r>
                        <a:rPr lang="en-US" sz="900" u="none" strike="noStrike">
                          <a:solidFill>
                            <a:schemeClr val="tx2"/>
                          </a:solidFill>
                          <a:effectLst/>
                        </a:rPr>
                        <a:t>Net_Position_Lag1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Net_Position(t-1)</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Lagged net position for momentum and lag analysis</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7"/>
                  </a:ext>
                </a:extLst>
              </a:tr>
              <a:tr h="149409">
                <a:tc>
                  <a:txBody>
                    <a:bodyPr/>
                    <a:lstStyle/>
                    <a:p>
                      <a:pPr algn="ctr" fontAlgn="ctr"/>
                      <a:r>
                        <a:rPr lang="en-US" sz="900" u="none" strike="noStrike">
                          <a:solidFill>
                            <a:schemeClr val="tx2"/>
                          </a:solidFill>
                          <a:effectLst/>
                        </a:rPr>
                        <a:t>Net_Ratio_Lag1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Net_Ratio(t-1)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Lagged net ratio for momentum modeling</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8"/>
                  </a:ext>
                </a:extLst>
              </a:tr>
              <a:tr h="218918">
                <a:tc>
                  <a:txBody>
                    <a:bodyPr/>
                    <a:lstStyle/>
                    <a:p>
                      <a:pPr algn="ctr" fontAlgn="ctr"/>
                      <a:r>
                        <a:rPr lang="en-US" sz="900" u="none" strike="noStrike">
                          <a:solidFill>
                            <a:schemeClr val="tx2"/>
                          </a:solidFill>
                          <a:effectLst/>
                        </a:rPr>
                        <a:t>NetRatio_OI</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err="1">
                          <a:solidFill>
                            <a:schemeClr val="tx2"/>
                          </a:solidFill>
                          <a:effectLst/>
                        </a:rPr>
                        <a:t>Net_Ratio</a:t>
                      </a:r>
                      <a:r>
                        <a:rPr lang="en-US" sz="900" u="none" strike="noStrike" dirty="0">
                          <a:solidFill>
                            <a:schemeClr val="tx2"/>
                          </a:solidFill>
                          <a:effectLst/>
                        </a:rPr>
                        <a:t> ×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measures market concentration</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09"/>
                  </a:ext>
                </a:extLst>
              </a:tr>
              <a:tr h="243166">
                <a:tc>
                  <a:txBody>
                    <a:bodyPr/>
                    <a:lstStyle/>
                    <a:p>
                      <a:pPr algn="ctr" fontAlgn="ctr"/>
                      <a:r>
                        <a:rPr lang="en-US" sz="900" u="none" strike="noStrike">
                          <a:solidFill>
                            <a:schemeClr val="tx2"/>
                          </a:solidFill>
                          <a:effectLst/>
                        </a:rPr>
                        <a:t>NetChange_NetLag1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Net_Change × Net_Position_Lag1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captures reversals and accelerations</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0"/>
                  </a:ext>
                </a:extLst>
              </a:tr>
              <a:tr h="194671">
                <a:tc>
                  <a:txBody>
                    <a:bodyPr/>
                    <a:lstStyle/>
                    <a:p>
                      <a:pPr algn="ctr" fontAlgn="ctr"/>
                      <a:r>
                        <a:rPr lang="en-US" sz="900" u="none" strike="noStrike">
                          <a:solidFill>
                            <a:schemeClr val="tx2"/>
                          </a:solidFill>
                          <a:effectLst/>
                        </a:rPr>
                        <a:t>LongShort_Interaction</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err="1">
                          <a:solidFill>
                            <a:schemeClr val="tx2"/>
                          </a:solidFill>
                          <a:effectLst/>
                        </a:rPr>
                        <a:t>Long_Ratio</a:t>
                      </a:r>
                      <a:r>
                        <a:rPr lang="en-US" sz="900" u="none" strike="noStrike" dirty="0">
                          <a:solidFill>
                            <a:schemeClr val="tx2"/>
                          </a:solidFill>
                          <a:effectLst/>
                        </a:rPr>
                        <a:t> × </a:t>
                      </a:r>
                      <a:r>
                        <a:rPr lang="en-US" sz="900" u="none" strike="noStrike" dirty="0" err="1">
                          <a:solidFill>
                            <a:schemeClr val="tx2"/>
                          </a:solidFill>
                          <a:effectLst/>
                        </a:rPr>
                        <a:t>Short_Ratio</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Interaction of long and short ratios; nonlinear conflict signal</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1"/>
                  </a:ext>
                </a:extLst>
              </a:tr>
              <a:tr h="298129">
                <a:tc>
                  <a:txBody>
                    <a:bodyPr/>
                    <a:lstStyle/>
                    <a:p>
                      <a:pPr algn="ctr" fontAlgn="ctr"/>
                      <a:r>
                        <a:rPr lang="en-US" sz="900" u="none" strike="noStrike">
                          <a:solidFill>
                            <a:schemeClr val="tx2"/>
                          </a:solidFill>
                          <a:effectLst/>
                        </a:rPr>
                        <a:t>Zscore_Net</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(Net_Position - mean(Net_Position_52w)) / std(Net_Position_52w)</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Z-score of net position over 52-week mean/std (</a:t>
                      </a:r>
                      <a:r>
                        <a:rPr lang="en-US" sz="900" u="none" strike="noStrike" dirty="0" err="1">
                          <a:solidFill>
                            <a:schemeClr val="tx2"/>
                          </a:solidFill>
                          <a:effectLst/>
                        </a:rPr>
                        <a:t>Kaabar</a:t>
                      </a:r>
                      <a:r>
                        <a:rPr lang="en-US" sz="900" u="none" strike="noStrike" dirty="0">
                          <a:solidFill>
                            <a:schemeClr val="tx2"/>
                          </a:solidFill>
                          <a:effectLst/>
                        </a:rPr>
                        <a:t>, 2018)</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2"/>
                  </a:ext>
                </a:extLst>
              </a:tr>
              <a:tr h="149409">
                <a:tc>
                  <a:txBody>
                    <a:bodyPr/>
                    <a:lstStyle/>
                    <a:p>
                      <a:pPr algn="ctr" fontAlgn="ctr"/>
                      <a:r>
                        <a:rPr lang="en-US" sz="900" u="none" strike="noStrike">
                          <a:solidFill>
                            <a:schemeClr val="tx2"/>
                          </a:solidFill>
                          <a:effectLst/>
                        </a:rPr>
                        <a:t>Extreme_Positive</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Zscore_Net &gt; 1.5</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Flag if Z-score &gt; 1.5; indicates extreme optimism</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3"/>
                  </a:ext>
                </a:extLst>
              </a:tr>
              <a:tr h="149409">
                <a:tc>
                  <a:txBody>
                    <a:bodyPr/>
                    <a:lstStyle/>
                    <a:p>
                      <a:pPr algn="ctr" fontAlgn="ctr"/>
                      <a:r>
                        <a:rPr lang="en-US" sz="900" u="none" strike="noStrike">
                          <a:solidFill>
                            <a:schemeClr val="tx2"/>
                          </a:solidFill>
                          <a:effectLst/>
                        </a:rPr>
                        <a:t>Extreme_Negative</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Zscore_Net &lt; -1.5</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Flag if Z-score &lt; -1.5; indicates extreme pessimism</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4"/>
                  </a:ext>
                </a:extLst>
              </a:tr>
              <a:tr h="149409">
                <a:tc>
                  <a:txBody>
                    <a:bodyPr/>
                    <a:lstStyle/>
                    <a:p>
                      <a:pPr algn="ctr" fontAlgn="ctr"/>
                      <a:r>
                        <a:rPr lang="en-US" sz="900" u="none" strike="noStrike">
                          <a:solidFill>
                            <a:schemeClr val="tx2"/>
                          </a:solidFill>
                          <a:effectLst/>
                        </a:rPr>
                        <a:t>OI_Lag1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Open Interest(t-1)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Lagged open interest</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5"/>
                  </a:ext>
                </a:extLst>
              </a:tr>
              <a:tr h="149409">
                <a:tc>
                  <a:txBody>
                    <a:bodyPr/>
                    <a:lstStyle/>
                    <a:p>
                      <a:pPr algn="ctr" fontAlgn="ctr"/>
                      <a:r>
                        <a:rPr lang="en-US" sz="900" u="none" strike="noStrike">
                          <a:solidFill>
                            <a:schemeClr val="tx2"/>
                          </a:solidFill>
                          <a:effectLst/>
                        </a:rPr>
                        <a:t>OI_Change</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nn-NO" sz="900" u="none" strike="noStrike">
                          <a:solidFill>
                            <a:schemeClr val="tx2"/>
                          </a:solidFill>
                          <a:effectLst/>
                        </a:rPr>
                        <a:t>Open Interest(t) - OI_Lag1</a:t>
                      </a:r>
                      <a:endParaRPr lang="nn-NO"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Current OI - previous OI</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6"/>
                  </a:ext>
                </a:extLst>
              </a:tr>
              <a:tr h="218918">
                <a:tc>
                  <a:txBody>
                    <a:bodyPr/>
                    <a:lstStyle/>
                    <a:p>
                      <a:pPr algn="ctr" fontAlgn="ctr"/>
                      <a:r>
                        <a:rPr lang="en-US" sz="900" u="none" strike="noStrike">
                          <a:solidFill>
                            <a:schemeClr val="tx2"/>
                          </a:solidFill>
                          <a:effectLst/>
                        </a:rPr>
                        <a:t>OI_Change_Pct</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a:solidFill>
                            <a:schemeClr val="tx2"/>
                          </a:solidFill>
                          <a:effectLst/>
                        </a:rPr>
                        <a:t>OI_Change / OI_Lag1</a:t>
                      </a:r>
                      <a:endParaRPr lang="en-US" sz="900" b="0" i="0" u="none" strike="noStrike">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tc>
                  <a:txBody>
                    <a:bodyPr/>
                    <a:lstStyle/>
                    <a:p>
                      <a:pPr algn="ctr" fontAlgn="ctr"/>
                      <a:r>
                        <a:rPr lang="en-US" sz="900" u="none" strike="noStrike" dirty="0">
                          <a:solidFill>
                            <a:schemeClr val="tx2"/>
                          </a:solidFill>
                          <a:effectLst/>
                        </a:rPr>
                        <a:t>Change rate of open interest; forecasts return (Hong &amp; Yogo, 2011)</a:t>
                      </a:r>
                      <a:endParaRPr lang="en-US" sz="900" b="0" i="0" u="none" strike="noStrike" dirty="0">
                        <a:solidFill>
                          <a:schemeClr val="tx2"/>
                        </a:solidFill>
                        <a:effectLst/>
                        <a:latin typeface="宋体" panose="02010600030101010101" pitchFamily="2" charset="-122"/>
                        <a:ea typeface="宋体" panose="02010600030101010101" pitchFamily="2" charset="-122"/>
                      </a:endParaRPr>
                    </a:p>
                  </a:txBody>
                  <a:tcPr marL="635" marR="635" marT="6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980"/>
                      </a:srgbClr>
                    </a:solid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660487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99" y="381300"/>
            <a:ext cx="7853509" cy="1225800"/>
          </a:xfrm>
        </p:spPr>
        <p:txBody>
          <a:bodyPr/>
          <a:lstStyle/>
          <a:p>
            <a:r>
              <a:rPr lang="en-US" dirty="0"/>
              <a:t>Rationale And Preliminary Research</a:t>
            </a:r>
          </a:p>
        </p:txBody>
      </p:sp>
      <p:sp>
        <p:nvSpPr>
          <p:cNvPr id="6" name="TextBox 5"/>
          <p:cNvSpPr txBox="1"/>
          <p:nvPr/>
        </p:nvSpPr>
        <p:spPr>
          <a:xfrm>
            <a:off x="581892" y="3958548"/>
            <a:ext cx="7853509" cy="803297"/>
          </a:xfrm>
          <a:prstGeom prst="rect">
            <a:avLst/>
          </a:prstGeom>
          <a:noFill/>
        </p:spPr>
        <p:txBody>
          <a:bodyPr wrap="square" rtlCol="0">
            <a:spAutoFit/>
          </a:bodyPr>
          <a:lstStyle/>
          <a:p>
            <a:pPr marL="152400" lvl="0" rtl="0">
              <a:lnSpc>
                <a:spcPct val="115000"/>
              </a:lnSpc>
              <a:spcBef>
                <a:spcPts val="1200"/>
              </a:spcBef>
              <a:spcAft>
                <a:spcPts val="0"/>
              </a:spcAft>
              <a:buClr>
                <a:schemeClr val="dk1"/>
              </a:buClr>
              <a:buSzPts val="1200"/>
            </a:pPr>
            <a:r>
              <a:rPr lang="en-US" dirty="0">
                <a:solidFill>
                  <a:schemeClr val="bg1"/>
                </a:solidFill>
              </a:rPr>
              <a:t>And Moreover, given informational asymmetry and hedging pressure theory, COT report should have forecasting prowess </a:t>
            </a:r>
          </a:p>
          <a:p>
            <a:endParaRPr lang="en-US" dirty="0">
              <a:solidFill>
                <a:schemeClr val="bg1"/>
              </a:solidFill>
            </a:endParaRPr>
          </a:p>
        </p:txBody>
      </p:sp>
      <p:sp>
        <p:nvSpPr>
          <p:cNvPr id="8" name="TextBox 7"/>
          <p:cNvSpPr txBox="1"/>
          <p:nvPr/>
        </p:nvSpPr>
        <p:spPr>
          <a:xfrm>
            <a:off x="581892" y="964066"/>
            <a:ext cx="7456515" cy="566758"/>
          </a:xfrm>
          <a:prstGeom prst="rect">
            <a:avLst/>
          </a:prstGeom>
          <a:noFill/>
        </p:spPr>
        <p:txBody>
          <a:bodyPr wrap="square">
            <a:spAutoFit/>
          </a:bodyPr>
          <a:lstStyle/>
          <a:p>
            <a:pPr marL="152400" lvl="0" indent="0" algn="l" rtl="0">
              <a:lnSpc>
                <a:spcPct val="115000"/>
              </a:lnSpc>
              <a:spcBef>
                <a:spcPts val="1200"/>
              </a:spcBef>
              <a:spcAft>
                <a:spcPts val="0"/>
              </a:spcAft>
              <a:buClr>
                <a:schemeClr val="dk1"/>
              </a:buClr>
              <a:buSzPts val="1200"/>
              <a:buNone/>
            </a:pPr>
            <a:r>
              <a:rPr lang="en-US" sz="1400" dirty="0">
                <a:solidFill>
                  <a:schemeClr val="bg1"/>
                </a:solidFill>
              </a:rPr>
              <a:t>COT report is the accumulation of all strategies within the market at a given time. So, it should reflect the market in itself and should give insights and information accordingly.</a:t>
            </a:r>
          </a:p>
        </p:txBody>
      </p:sp>
      <p:sp>
        <p:nvSpPr>
          <p:cNvPr id="10" name="TextBox 9"/>
          <p:cNvSpPr txBox="1"/>
          <p:nvPr/>
        </p:nvSpPr>
        <p:spPr>
          <a:xfrm>
            <a:off x="581892" y="1856480"/>
            <a:ext cx="7980216" cy="318998"/>
          </a:xfrm>
          <a:prstGeom prst="rect">
            <a:avLst/>
          </a:prstGeom>
          <a:noFill/>
        </p:spPr>
        <p:txBody>
          <a:bodyPr wrap="square">
            <a:spAutoFit/>
          </a:bodyPr>
          <a:lstStyle/>
          <a:p>
            <a:pPr marL="152400" lvl="0" indent="0" algn="l" rtl="0">
              <a:lnSpc>
                <a:spcPct val="115000"/>
              </a:lnSpc>
              <a:spcBef>
                <a:spcPts val="1200"/>
              </a:spcBef>
              <a:spcAft>
                <a:spcPts val="0"/>
              </a:spcAft>
              <a:buClr>
                <a:schemeClr val="dk1"/>
              </a:buClr>
              <a:buSzPts val="1200"/>
              <a:buNone/>
            </a:pPr>
            <a:r>
              <a:rPr lang="en-US" dirty="0">
                <a:solidFill>
                  <a:schemeClr val="bg1"/>
                </a:solidFill>
              </a:rPr>
              <a:t>R</a:t>
            </a:r>
            <a:r>
              <a:rPr lang="en-US" sz="1400" dirty="0">
                <a:solidFill>
                  <a:schemeClr val="bg1"/>
                </a:solidFill>
              </a:rPr>
              <a:t>esearch indicates futures market are inefficient and violate EMH with varying degree through:</a:t>
            </a:r>
          </a:p>
        </p:txBody>
      </p:sp>
      <p:sp>
        <p:nvSpPr>
          <p:cNvPr id="12" name="TextBox 11"/>
          <p:cNvSpPr txBox="1"/>
          <p:nvPr/>
        </p:nvSpPr>
        <p:spPr>
          <a:xfrm>
            <a:off x="931025" y="3305003"/>
            <a:ext cx="1795549" cy="318998"/>
          </a:xfrm>
          <a:prstGeom prst="rect">
            <a:avLst/>
          </a:prstGeom>
          <a:noFill/>
        </p:spPr>
        <p:txBody>
          <a:bodyPr wrap="square">
            <a:spAutoFit/>
          </a:bodyPr>
          <a:lstStyle/>
          <a:p>
            <a:pPr marL="152400" lvl="0" algn="ctr" rtl="0">
              <a:lnSpc>
                <a:spcPct val="115000"/>
              </a:lnSpc>
              <a:spcBef>
                <a:spcPts val="1200"/>
              </a:spcBef>
              <a:spcAft>
                <a:spcPts val="0"/>
              </a:spcAft>
              <a:buClr>
                <a:schemeClr val="dk1"/>
              </a:buClr>
              <a:buSzPts val="1200"/>
            </a:pPr>
            <a:r>
              <a:rPr lang="en-US" sz="1400" dirty="0">
                <a:solidFill>
                  <a:schemeClr val="bg1"/>
                </a:solidFill>
              </a:rPr>
              <a:t>Asset Classes</a:t>
            </a:r>
          </a:p>
        </p:txBody>
      </p:sp>
      <p:sp>
        <p:nvSpPr>
          <p:cNvPr id="14" name="TextBox 13"/>
          <p:cNvSpPr txBox="1"/>
          <p:nvPr/>
        </p:nvSpPr>
        <p:spPr>
          <a:xfrm>
            <a:off x="3511061" y="3296946"/>
            <a:ext cx="1695797" cy="318998"/>
          </a:xfrm>
          <a:prstGeom prst="rect">
            <a:avLst/>
          </a:prstGeom>
          <a:noFill/>
        </p:spPr>
        <p:txBody>
          <a:bodyPr wrap="square">
            <a:spAutoFit/>
          </a:bodyPr>
          <a:lstStyle/>
          <a:p>
            <a:pPr marL="152400" lvl="0" algn="ctr" rtl="0">
              <a:lnSpc>
                <a:spcPct val="115000"/>
              </a:lnSpc>
              <a:spcBef>
                <a:spcPts val="1200"/>
              </a:spcBef>
              <a:spcAft>
                <a:spcPts val="0"/>
              </a:spcAft>
              <a:buClr>
                <a:schemeClr val="dk1"/>
              </a:buClr>
              <a:buSzPts val="1200"/>
            </a:pPr>
            <a:r>
              <a:rPr lang="en-US" sz="1400" dirty="0">
                <a:solidFill>
                  <a:schemeClr val="bg1"/>
                </a:solidFill>
              </a:rPr>
              <a:t>Time Horizons </a:t>
            </a:r>
          </a:p>
        </p:txBody>
      </p:sp>
      <p:sp>
        <p:nvSpPr>
          <p:cNvPr id="16" name="TextBox 15"/>
          <p:cNvSpPr txBox="1"/>
          <p:nvPr/>
        </p:nvSpPr>
        <p:spPr>
          <a:xfrm>
            <a:off x="6276110" y="3305003"/>
            <a:ext cx="1612669" cy="318998"/>
          </a:xfrm>
          <a:prstGeom prst="rect">
            <a:avLst/>
          </a:prstGeom>
          <a:noFill/>
        </p:spPr>
        <p:txBody>
          <a:bodyPr wrap="square">
            <a:spAutoFit/>
          </a:bodyPr>
          <a:lstStyle/>
          <a:p>
            <a:pPr marL="152400" lvl="0" algn="l" rtl="0">
              <a:lnSpc>
                <a:spcPct val="115000"/>
              </a:lnSpc>
              <a:spcBef>
                <a:spcPts val="1200"/>
              </a:spcBef>
              <a:spcAft>
                <a:spcPts val="0"/>
              </a:spcAft>
              <a:buClr>
                <a:schemeClr val="dk1"/>
              </a:buClr>
              <a:buSzPts val="1200"/>
            </a:pPr>
            <a:r>
              <a:rPr lang="en-US" sz="1400" dirty="0">
                <a:solidFill>
                  <a:schemeClr val="bg1"/>
                </a:solidFill>
              </a:rPr>
              <a:t>Contract Sizes</a:t>
            </a:r>
          </a:p>
        </p:txBody>
      </p:sp>
      <p:pic>
        <p:nvPicPr>
          <p:cNvPr id="18" name="Picture 17"/>
          <p:cNvPicPr>
            <a:picLocks noChangeAspect="1"/>
          </p:cNvPicPr>
          <p:nvPr/>
        </p:nvPicPr>
        <p:blipFill>
          <a:blip r:embed="rId3"/>
          <a:stretch>
            <a:fillRect/>
          </a:stretch>
        </p:blipFill>
        <p:spPr>
          <a:xfrm>
            <a:off x="1543055" y="2584135"/>
            <a:ext cx="712810" cy="712810"/>
          </a:xfrm>
          <a:prstGeom prst="rect">
            <a:avLst/>
          </a:prstGeom>
        </p:spPr>
      </p:pic>
      <p:pic>
        <p:nvPicPr>
          <p:cNvPr id="20" name="Picture 19"/>
          <p:cNvPicPr>
            <a:picLocks noChangeAspect="1"/>
          </p:cNvPicPr>
          <p:nvPr/>
        </p:nvPicPr>
        <p:blipFill>
          <a:blip r:embed="rId4"/>
          <a:stretch>
            <a:fillRect/>
          </a:stretch>
        </p:blipFill>
        <p:spPr>
          <a:xfrm>
            <a:off x="4066733" y="2562058"/>
            <a:ext cx="742945" cy="742945"/>
          </a:xfrm>
          <a:prstGeom prst="rect">
            <a:avLst/>
          </a:prstGeom>
        </p:spPr>
      </p:pic>
      <p:pic>
        <p:nvPicPr>
          <p:cNvPr id="22" name="Picture 21"/>
          <p:cNvPicPr>
            <a:picLocks noChangeAspect="1"/>
          </p:cNvPicPr>
          <p:nvPr/>
        </p:nvPicPr>
        <p:blipFill>
          <a:blip r:embed="rId5"/>
          <a:stretch>
            <a:fillRect/>
          </a:stretch>
        </p:blipFill>
        <p:spPr>
          <a:xfrm>
            <a:off x="6710972" y="2593681"/>
            <a:ext cx="742944" cy="74294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85626456-94AD-7285-03BA-8CFBC096C8FA}"/>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A0970324-F383-98F1-024F-3A45266D05FD}"/>
              </a:ext>
            </a:extLst>
          </p:cNvPr>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Engineering: Feature Selection</a:t>
            </a:r>
            <a:endParaRPr lang="en-GB" sz="2000" dirty="0"/>
          </a:p>
        </p:txBody>
      </p:sp>
      <p:sp>
        <p:nvSpPr>
          <p:cNvPr id="261" name="Google Shape;261;p44">
            <a:extLst>
              <a:ext uri="{FF2B5EF4-FFF2-40B4-BE49-F238E27FC236}">
                <a16:creationId xmlns:a16="http://schemas.microsoft.com/office/drawing/2014/main" id="{B9F5CF2D-32FC-9050-5F4E-6D4B060D0196}"/>
              </a:ext>
            </a:extLst>
          </p:cNvPr>
          <p:cNvSpPr txBox="1">
            <a:spLocks noGrp="1"/>
          </p:cNvSpPr>
          <p:nvPr>
            <p:ph type="body" idx="1"/>
          </p:nvPr>
        </p:nvSpPr>
        <p:spPr>
          <a:xfrm>
            <a:off x="547414" y="707744"/>
            <a:ext cx="7369148" cy="39066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273D40"/>
              </a:buClr>
              <a:buSzPts val="600"/>
              <a:buNone/>
            </a:pPr>
            <a:r>
              <a:rPr lang="en-US" altLang="zh-CN" dirty="0">
                <a:latin typeface="+mn-lt"/>
                <a:cs typeface="+mn-lt"/>
              </a:rPr>
              <a:t>We create our features inspired by prior research on how net positioning and open interest dynamics affect futures pricing behavior.</a:t>
            </a:r>
          </a:p>
          <a:p>
            <a:pPr marL="0" lvl="0" indent="0" rtl="0">
              <a:spcBef>
                <a:spcPts val="0"/>
              </a:spcBef>
              <a:spcAft>
                <a:spcPts val="0"/>
              </a:spcAft>
              <a:buClr>
                <a:srgbClr val="273D40"/>
              </a:buClr>
              <a:buSzPts val="600"/>
              <a:buNone/>
            </a:pPr>
            <a:endParaRPr lang="en-US" altLang="zh-CN" dirty="0">
              <a:latin typeface="+mn-lt"/>
              <a:cs typeface="+mn-lt"/>
            </a:endParaRPr>
          </a:p>
          <a:p>
            <a:pPr marL="342900" lvl="0" indent="-342900" rtl="0">
              <a:spcBef>
                <a:spcPts val="0"/>
              </a:spcBef>
              <a:spcAft>
                <a:spcPts val="0"/>
              </a:spcAft>
              <a:buClr>
                <a:srgbClr val="273D40"/>
              </a:buClr>
              <a:buSzPts val="600"/>
              <a:buFont typeface="Arial" panose="020B0604020202020204"/>
              <a:buAutoNum type="arabicPeriod"/>
            </a:pPr>
            <a:endParaRPr lang="en-US" altLang="en-GB" dirty="0">
              <a:latin typeface="+mn-lt"/>
              <a:cs typeface="+mn-lt"/>
            </a:endParaRPr>
          </a:p>
        </p:txBody>
      </p:sp>
      <p:graphicFrame>
        <p:nvGraphicFramePr>
          <p:cNvPr id="24" name="表格 23">
            <a:extLst>
              <a:ext uri="{FF2B5EF4-FFF2-40B4-BE49-F238E27FC236}">
                <a16:creationId xmlns:a16="http://schemas.microsoft.com/office/drawing/2014/main" id="{B3C8C6BA-DC23-FD5E-A107-E1561617719D}"/>
              </a:ext>
            </a:extLst>
          </p:cNvPr>
          <p:cNvGraphicFramePr>
            <a:graphicFrameLocks noGrp="1"/>
          </p:cNvGraphicFramePr>
          <p:nvPr/>
        </p:nvGraphicFramePr>
        <p:xfrm>
          <a:off x="641269" y="1264530"/>
          <a:ext cx="7307138" cy="920648"/>
        </p:xfrm>
        <a:graphic>
          <a:graphicData uri="http://schemas.openxmlformats.org/drawingml/2006/table">
            <a:tbl>
              <a:tblPr>
                <a:tableStyleId>{5C22544A-7EE6-4342-B048-85BDC9FD1C3A}</a:tableStyleId>
              </a:tblPr>
              <a:tblGrid>
                <a:gridCol w="415064">
                  <a:extLst>
                    <a:ext uri="{9D8B030D-6E8A-4147-A177-3AD203B41FA5}">
                      <a16:colId xmlns:a16="http://schemas.microsoft.com/office/drawing/2014/main" val="20000"/>
                    </a:ext>
                  </a:extLst>
                </a:gridCol>
                <a:gridCol w="3287585">
                  <a:extLst>
                    <a:ext uri="{9D8B030D-6E8A-4147-A177-3AD203B41FA5}">
                      <a16:colId xmlns:a16="http://schemas.microsoft.com/office/drawing/2014/main" val="20001"/>
                    </a:ext>
                  </a:extLst>
                </a:gridCol>
                <a:gridCol w="3604489">
                  <a:extLst>
                    <a:ext uri="{9D8B030D-6E8A-4147-A177-3AD203B41FA5}">
                      <a16:colId xmlns:a16="http://schemas.microsoft.com/office/drawing/2014/main" val="20002"/>
                    </a:ext>
                  </a:extLst>
                </a:gridCol>
              </a:tblGrid>
              <a:tr h="143771">
                <a:tc>
                  <a:txBody>
                    <a:bodyPr/>
                    <a:lstStyle/>
                    <a:p>
                      <a:pPr algn="l" fontAlgn="ctr"/>
                      <a:r>
                        <a:rPr lang="en-US" sz="1000" u="none" strike="noStrike" dirty="0">
                          <a:solidFill>
                            <a:schemeClr val="tx2"/>
                          </a:solidFill>
                          <a:effectLst/>
                          <a:latin typeface="+mn-lt"/>
                          <a:ea typeface="Cardo" panose="02020600000000000000" charset="-79"/>
                          <a:cs typeface="+mn-lt"/>
                        </a:rPr>
                        <a:t>Step</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a:solidFill>
                            <a:schemeClr val="tx2"/>
                          </a:solidFill>
                          <a:effectLst/>
                          <a:latin typeface="+mn-lt"/>
                          <a:ea typeface="Cardo" panose="02020600000000000000" charset="-79"/>
                          <a:cs typeface="+mn-lt"/>
                        </a:rPr>
                        <a:t>Criterion</a:t>
                      </a:r>
                      <a:endParaRPr lang="en-US" sz="1000" b="1"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Rationale</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0"/>
                  </a:ext>
                </a:extLst>
              </a:tr>
              <a:tr h="254495">
                <a:tc>
                  <a:txBody>
                    <a:bodyPr/>
                    <a:lstStyle/>
                    <a:p>
                      <a:pPr algn="l" fontAlgn="ctr"/>
                      <a:r>
                        <a:rPr lang="en-US" altLang="zh-CN" sz="1000" u="none" strike="noStrike">
                          <a:solidFill>
                            <a:schemeClr val="tx2"/>
                          </a:solidFill>
                          <a:effectLst/>
                          <a:latin typeface="+mn-lt"/>
                          <a:ea typeface="Cardo" panose="02020600000000000000" charset="-79"/>
                          <a:cs typeface="+mn-lt"/>
                        </a:rPr>
                        <a:t>1</a:t>
                      </a:r>
                      <a:endParaRPr lang="en-US" altLang="zh-CN" sz="1000" b="0"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Low Variance Removal (variance &lt; 1e-5)</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Eliminates features with no signal across samples</a:t>
                      </a:r>
                      <a:endParaRPr lang="en-US"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1"/>
                  </a:ext>
                </a:extLst>
              </a:tr>
              <a:tr h="254495">
                <a:tc>
                  <a:txBody>
                    <a:bodyPr/>
                    <a:lstStyle/>
                    <a:p>
                      <a:pPr algn="l" fontAlgn="ctr"/>
                      <a:r>
                        <a:rPr lang="en-US" altLang="zh-CN" sz="1000" u="none" strike="noStrike">
                          <a:solidFill>
                            <a:schemeClr val="tx2"/>
                          </a:solidFill>
                          <a:effectLst/>
                          <a:latin typeface="+mn-lt"/>
                          <a:ea typeface="Cardo" panose="02020600000000000000" charset="-79"/>
                          <a:cs typeface="+mn-lt"/>
                        </a:rPr>
                        <a:t>2</a:t>
                      </a:r>
                      <a:endParaRPr lang="en-US" altLang="zh-CN" sz="1000" b="0"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a:solidFill>
                            <a:schemeClr val="tx2"/>
                          </a:solidFill>
                          <a:effectLst/>
                          <a:latin typeface="+mn-lt"/>
                          <a:ea typeface="Cardo" panose="02020600000000000000" charset="-79"/>
                          <a:cs typeface="+mn-lt"/>
                        </a:rPr>
                        <a:t>High Correlation Removal (correlation &gt; 0.95)</a:t>
                      </a:r>
                      <a:endParaRPr lang="en-US" sz="1000" b="1" i="0" u="none" strike="noStrike">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Reduces multicollinearity and model instability</a:t>
                      </a:r>
                      <a:endParaRPr lang="en-US"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2"/>
                  </a:ext>
                </a:extLst>
              </a:tr>
              <a:tr h="254495">
                <a:tc>
                  <a:txBody>
                    <a:bodyPr/>
                    <a:lstStyle/>
                    <a:p>
                      <a:pPr algn="l" fontAlgn="ctr"/>
                      <a:r>
                        <a:rPr lang="en-US" altLang="zh-CN" sz="1000" u="none" strike="noStrike" dirty="0">
                          <a:solidFill>
                            <a:schemeClr val="tx2"/>
                          </a:solidFill>
                          <a:effectLst/>
                          <a:latin typeface="+mn-lt"/>
                          <a:ea typeface="Cardo" panose="02020600000000000000" charset="-79"/>
                          <a:cs typeface="+mn-lt"/>
                        </a:rPr>
                        <a:t>3</a:t>
                      </a:r>
                      <a:endParaRPr lang="en-US" altLang="zh-CN"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Skewed Feature Removal(extreme range or outliers)</a:t>
                      </a:r>
                      <a:endParaRPr lang="en-US" sz="1000" b="1"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tc>
                  <a:txBody>
                    <a:bodyPr/>
                    <a:lstStyle/>
                    <a:p>
                      <a:pPr algn="l" fontAlgn="ctr"/>
                      <a:r>
                        <a:rPr lang="en-US" sz="1000" u="none" strike="noStrike" dirty="0">
                          <a:solidFill>
                            <a:schemeClr val="tx2"/>
                          </a:solidFill>
                          <a:effectLst/>
                          <a:latin typeface="+mn-lt"/>
                          <a:ea typeface="Cardo" panose="02020600000000000000" charset="-79"/>
                          <a:cs typeface="+mn-lt"/>
                        </a:rPr>
                        <a:t>Removes features dominated by rare or volatile values</a:t>
                      </a:r>
                      <a:endParaRPr lang="en-US" sz="1000" b="0" i="0" u="none" strike="noStrike" dirty="0">
                        <a:solidFill>
                          <a:schemeClr val="tx2"/>
                        </a:solidFill>
                        <a:effectLst/>
                        <a:latin typeface="+mn-lt"/>
                        <a:ea typeface="Cardo" panose="02020600000000000000" charset="-79"/>
                        <a:cs typeface="+mn-lt"/>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10196"/>
                      </a:srgbClr>
                    </a:solidFill>
                  </a:tcPr>
                </a:tc>
                <a:extLst>
                  <a:ext uri="{0D108BD9-81ED-4DB2-BD59-A6C34878D82A}">
                    <a16:rowId xmlns:a16="http://schemas.microsoft.com/office/drawing/2014/main" val="10003"/>
                  </a:ext>
                </a:extLst>
              </a:tr>
            </a:tbl>
          </a:graphicData>
        </a:graphic>
      </p:graphicFrame>
      <p:sp>
        <p:nvSpPr>
          <p:cNvPr id="27" name="文本框 26">
            <a:extLst>
              <a:ext uri="{FF2B5EF4-FFF2-40B4-BE49-F238E27FC236}">
                <a16:creationId xmlns:a16="http://schemas.microsoft.com/office/drawing/2014/main" id="{14991173-0278-080B-E081-555621AD529B}"/>
              </a:ext>
            </a:extLst>
          </p:cNvPr>
          <p:cNvSpPr txBox="1"/>
          <p:nvPr/>
        </p:nvSpPr>
        <p:spPr>
          <a:xfrm>
            <a:off x="5413611" y="2487121"/>
            <a:ext cx="3534771" cy="1454244"/>
          </a:xfrm>
          <a:prstGeom prst="rect">
            <a:avLst/>
          </a:prstGeom>
          <a:noFill/>
        </p:spPr>
        <p:txBody>
          <a:bodyPr wrap="square" rtlCol="0">
            <a:spAutoFit/>
          </a:bodyPr>
          <a:lstStyle/>
          <a:p>
            <a:pPr>
              <a:lnSpc>
                <a:spcPct val="150000"/>
              </a:lnSpc>
            </a:pPr>
            <a:r>
              <a:rPr lang="en-US" altLang="zh-CN" sz="1200" b="1" dirty="0">
                <a:solidFill>
                  <a:schemeClr val="bg1"/>
                </a:solidFill>
                <a:latin typeface="Cardo" panose="02020600000000000000"/>
                <a:ea typeface="Cardo" panose="02020600000000000000"/>
                <a:cs typeface="Cardo" panose="02020600000000000000"/>
              </a:rPr>
              <a:t>Dropped the following:</a:t>
            </a:r>
          </a:p>
          <a:p>
            <a:pPr>
              <a:lnSpc>
                <a:spcPct val="150000"/>
              </a:lnSpc>
            </a:pPr>
            <a:r>
              <a:rPr lang="en-US" altLang="zh-CN" sz="1200" b="1" dirty="0">
                <a:solidFill>
                  <a:schemeClr val="tx2"/>
                </a:solidFill>
                <a:latin typeface="Cardo" panose="02020600000000000000"/>
                <a:ea typeface="Cardo" panose="02020600000000000000"/>
                <a:cs typeface="Cardo" panose="02020600000000000000"/>
              </a:rPr>
              <a:t>Low variance: 0 features</a:t>
            </a:r>
          </a:p>
          <a:p>
            <a:pPr>
              <a:lnSpc>
                <a:spcPct val="150000"/>
              </a:lnSpc>
            </a:pPr>
            <a:r>
              <a:rPr lang="en-US" altLang="zh-CN" sz="1200" b="1" dirty="0">
                <a:solidFill>
                  <a:schemeClr val="tx2"/>
                </a:solidFill>
                <a:latin typeface="Cardo" panose="02020600000000000000"/>
                <a:ea typeface="Cardo" panose="02020600000000000000"/>
                <a:cs typeface="Cardo" panose="02020600000000000000"/>
              </a:rPr>
              <a:t>Highly correlated: 15 features</a:t>
            </a:r>
          </a:p>
          <a:p>
            <a:pPr>
              <a:lnSpc>
                <a:spcPct val="150000"/>
              </a:lnSpc>
            </a:pPr>
            <a:r>
              <a:rPr lang="en-US" altLang="zh-CN" sz="1200" b="1" dirty="0">
                <a:solidFill>
                  <a:schemeClr val="tx2"/>
                </a:solidFill>
                <a:latin typeface="Cardo" panose="02020600000000000000"/>
                <a:ea typeface="Cardo" panose="02020600000000000000"/>
                <a:cs typeface="Cardo" panose="02020600000000000000"/>
              </a:rPr>
              <a:t>Skewed/extreme distributions: 5 features</a:t>
            </a:r>
          </a:p>
          <a:p>
            <a:pPr>
              <a:lnSpc>
                <a:spcPct val="150000"/>
              </a:lnSpc>
            </a:pPr>
            <a:r>
              <a:rPr lang="en-US" altLang="zh-CN" sz="1200" b="1" dirty="0">
                <a:solidFill>
                  <a:schemeClr val="bg1"/>
                </a:solidFill>
                <a:latin typeface="Cardo" panose="02020600000000000000"/>
                <a:ea typeface="Cardo" panose="02020600000000000000"/>
                <a:cs typeface="Cardo" panose="02020600000000000000"/>
              </a:rPr>
              <a:t>Final </a:t>
            </a:r>
            <a:r>
              <a:rPr lang="en-US" altLang="zh-CN" sz="1200" b="1" dirty="0">
                <a:solidFill>
                  <a:schemeClr val="bg1"/>
                </a:solidFill>
                <a:latin typeface="Cardo" panose="02020600000000000000"/>
                <a:ea typeface="Cardo" panose="02020600000000000000"/>
                <a:cs typeface="Cardo" panose="02020600000000000000"/>
                <a:sym typeface="Cardo" panose="02020600000000000000"/>
              </a:rPr>
              <a:t>feature</a:t>
            </a:r>
            <a:r>
              <a:rPr lang="en-US" altLang="zh-CN" sz="1200" b="1" dirty="0">
                <a:solidFill>
                  <a:schemeClr val="bg1"/>
                </a:solidFill>
                <a:latin typeface="Cardo" panose="02020600000000000000"/>
                <a:ea typeface="Cardo" panose="02020600000000000000"/>
                <a:cs typeface="Cardo" panose="02020600000000000000"/>
              </a:rPr>
              <a:t> set (</a:t>
            </a:r>
            <a:r>
              <a:rPr lang="en-US" altLang="zh-CN" sz="1200" b="1" dirty="0" err="1">
                <a:solidFill>
                  <a:schemeClr val="bg1"/>
                </a:solidFill>
                <a:latin typeface="Cardo" panose="02020600000000000000"/>
                <a:ea typeface="Cardo" panose="02020600000000000000"/>
                <a:cs typeface="Cardo" panose="02020600000000000000"/>
              </a:rPr>
              <a:t>X_final</a:t>
            </a:r>
            <a:r>
              <a:rPr lang="en-US" altLang="zh-CN" sz="1200" b="1" dirty="0">
                <a:solidFill>
                  <a:schemeClr val="bg1"/>
                </a:solidFill>
                <a:latin typeface="Cardo" panose="02020600000000000000"/>
                <a:ea typeface="Cardo" panose="02020600000000000000"/>
                <a:cs typeface="Cardo" panose="02020600000000000000"/>
              </a:rPr>
              <a:t>) contains: 15 features</a:t>
            </a:r>
            <a:endParaRPr lang="zh-CN" altLang="en-US" sz="1200" b="1" dirty="0">
              <a:solidFill>
                <a:schemeClr val="bg1"/>
              </a:solidFill>
              <a:latin typeface="Cardo" panose="02020600000000000000"/>
              <a:cs typeface="Cardo" panose="02020600000000000000"/>
            </a:endParaRPr>
          </a:p>
        </p:txBody>
      </p:sp>
      <p:pic>
        <p:nvPicPr>
          <p:cNvPr id="3" name="Picture 2">
            <a:extLst>
              <a:ext uri="{FF2B5EF4-FFF2-40B4-BE49-F238E27FC236}">
                <a16:creationId xmlns:a16="http://schemas.microsoft.com/office/drawing/2014/main" id="{CA7CC48D-782D-A111-3CE7-25A0A2EB4393}"/>
              </a:ext>
            </a:extLst>
          </p:cNvPr>
          <p:cNvPicPr>
            <a:picLocks noChangeAspect="1"/>
          </p:cNvPicPr>
          <p:nvPr/>
        </p:nvPicPr>
        <p:blipFill>
          <a:blip r:embed="rId3"/>
          <a:stretch>
            <a:fillRect/>
          </a:stretch>
        </p:blipFill>
        <p:spPr>
          <a:xfrm>
            <a:off x="1667786" y="2351304"/>
            <a:ext cx="2823765" cy="2432492"/>
          </a:xfrm>
          <a:prstGeom prst="rect">
            <a:avLst/>
          </a:prstGeom>
        </p:spPr>
      </p:pic>
    </p:spTree>
    <p:extLst>
      <p:ext uri="{BB962C8B-B14F-4D97-AF65-F5344CB8AC3E}">
        <p14:creationId xmlns:p14="http://schemas.microsoft.com/office/powerpoint/2010/main" val="1655225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376B4A7F-A2B3-5A4A-8F6C-E5FDD33E4431}"/>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188C0A06-E4AB-D998-A2AD-0DF8A9AD2FCB}"/>
              </a:ext>
            </a:extLst>
          </p:cNvPr>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b="1" dirty="0"/>
              <a:t>Feature Engineering: Feature Selection via Lasso Regression</a:t>
            </a:r>
            <a:endParaRPr lang="en-GB" sz="2000" b="1" dirty="0"/>
          </a:p>
        </p:txBody>
      </p:sp>
      <p:sp>
        <p:nvSpPr>
          <p:cNvPr id="261" name="Google Shape;261;p44">
            <a:extLst>
              <a:ext uri="{FF2B5EF4-FFF2-40B4-BE49-F238E27FC236}">
                <a16:creationId xmlns:a16="http://schemas.microsoft.com/office/drawing/2014/main" id="{224CB586-FCCA-F648-64C8-EAD3940FD2AC}"/>
              </a:ext>
            </a:extLst>
          </p:cNvPr>
          <p:cNvSpPr txBox="1">
            <a:spLocks noGrp="1"/>
          </p:cNvSpPr>
          <p:nvPr>
            <p:ph type="body" idx="1"/>
          </p:nvPr>
        </p:nvSpPr>
        <p:spPr>
          <a:xfrm>
            <a:off x="547413" y="979979"/>
            <a:ext cx="8049173" cy="1177245"/>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273D40"/>
              </a:buClr>
              <a:buSzPts val="600"/>
              <a:buNone/>
            </a:pPr>
            <a:r>
              <a:rPr lang="en-US" altLang="zh-CN" sz="1200" dirty="0">
                <a:latin typeface="+mn-lt"/>
                <a:cs typeface="+mn-lt"/>
              </a:rPr>
              <a:t>Applied Lasso to identify features with the strongest predictive signal.</a:t>
            </a:r>
          </a:p>
          <a:p>
            <a:pPr marL="0" lvl="0" indent="0" rtl="0">
              <a:lnSpc>
                <a:spcPct val="150000"/>
              </a:lnSpc>
              <a:spcBef>
                <a:spcPts val="0"/>
              </a:spcBef>
              <a:spcAft>
                <a:spcPts val="0"/>
              </a:spcAft>
              <a:buClr>
                <a:srgbClr val="273D40"/>
              </a:buClr>
              <a:buSzPts val="600"/>
              <a:buNone/>
            </a:pPr>
            <a:r>
              <a:rPr lang="en-US" sz="1200" dirty="0">
                <a:latin typeface="+mn-lt"/>
                <a:cs typeface="+mn-lt"/>
              </a:rPr>
              <a:t>Fixed </a:t>
            </a:r>
            <a:r>
              <a:rPr lang="en-US" sz="1200" b="1" dirty="0">
                <a:latin typeface="+mn-lt"/>
                <a:cs typeface="+mn-lt"/>
              </a:rPr>
              <a:t>penalty </a:t>
            </a:r>
            <a:r>
              <a:rPr lang="el-GR" sz="1200" b="1" dirty="0">
                <a:latin typeface="+mn-lt"/>
                <a:cs typeface="+mn-lt"/>
              </a:rPr>
              <a:t>α = 0.001</a:t>
            </a:r>
            <a:r>
              <a:rPr lang="el-GR" sz="1200" dirty="0">
                <a:latin typeface="+mn-lt"/>
                <a:cs typeface="+mn-lt"/>
              </a:rPr>
              <a:t> (</a:t>
            </a:r>
            <a:r>
              <a:rPr lang="en-US" sz="1200" dirty="0">
                <a:latin typeface="+mn-lt"/>
                <a:cs typeface="+mn-lt"/>
              </a:rPr>
              <a:t>small value to retain more features), </a:t>
            </a:r>
            <a:r>
              <a:rPr lang="en-US" sz="1200" b="1" dirty="0">
                <a:latin typeface="+mn-lt"/>
                <a:cs typeface="+mn-lt"/>
              </a:rPr>
              <a:t>Maximum iterations = 50,000</a:t>
            </a:r>
            <a:r>
              <a:rPr lang="en-US" sz="1200" dirty="0">
                <a:latin typeface="+mn-lt"/>
                <a:cs typeface="+mn-lt"/>
              </a:rPr>
              <a:t> for convergence.</a:t>
            </a:r>
            <a:endParaRPr lang="en-US" altLang="zh-CN" sz="1200" dirty="0">
              <a:latin typeface="+mn-lt"/>
              <a:cs typeface="+mn-lt"/>
            </a:endParaRPr>
          </a:p>
          <a:p>
            <a:pPr marL="0" lvl="0" indent="0" rtl="0">
              <a:lnSpc>
                <a:spcPct val="150000"/>
              </a:lnSpc>
              <a:spcBef>
                <a:spcPts val="0"/>
              </a:spcBef>
              <a:spcAft>
                <a:spcPts val="0"/>
              </a:spcAft>
              <a:buClr>
                <a:srgbClr val="273D40"/>
              </a:buClr>
              <a:buSzPts val="600"/>
              <a:buNone/>
            </a:pPr>
            <a:r>
              <a:rPr lang="en-US" altLang="zh-CN" sz="1200" dirty="0">
                <a:latin typeface="+mn-lt"/>
                <a:cs typeface="+mn-lt"/>
              </a:rPr>
              <a:t>Result: Lasso selected </a:t>
            </a:r>
            <a:r>
              <a:rPr lang="en-US" altLang="zh-CN" sz="1200" b="1" dirty="0">
                <a:latin typeface="+mn-lt"/>
                <a:cs typeface="+mn-lt"/>
              </a:rPr>
              <a:t>1</a:t>
            </a:r>
            <a:r>
              <a:rPr lang="zh-CN" altLang="en-US" sz="1200" b="1" dirty="0">
                <a:latin typeface="+mn-lt"/>
                <a:cs typeface="+mn-lt"/>
              </a:rPr>
              <a:t> </a:t>
            </a:r>
            <a:r>
              <a:rPr lang="en-US" altLang="zh-CN" sz="1200" b="1" dirty="0">
                <a:latin typeface="+mn-lt"/>
                <a:cs typeface="+mn-lt"/>
              </a:rPr>
              <a:t>non-zero coefficient feature</a:t>
            </a:r>
            <a:r>
              <a:rPr lang="en-US" altLang="zh-CN" sz="1200" dirty="0">
                <a:latin typeface="+mn-lt"/>
                <a:cs typeface="+mn-lt"/>
              </a:rPr>
              <a:t>, including both raw and engineered variables.</a:t>
            </a:r>
          </a:p>
          <a:p>
            <a:pPr marL="342900" lvl="0" indent="-342900" rtl="0">
              <a:spcBef>
                <a:spcPts val="0"/>
              </a:spcBef>
              <a:spcAft>
                <a:spcPts val="0"/>
              </a:spcAft>
              <a:buClr>
                <a:srgbClr val="273D40"/>
              </a:buClr>
              <a:buSzPts val="600"/>
              <a:buFont typeface="Arial" panose="020B0604020202020204"/>
              <a:buAutoNum type="arabicPeriod"/>
            </a:pPr>
            <a:endParaRPr lang="en-US" altLang="en-GB" sz="1200" dirty="0">
              <a:latin typeface="+mn-lt"/>
              <a:cs typeface="+mn-lt"/>
            </a:endParaRPr>
          </a:p>
        </p:txBody>
      </p:sp>
      <p:sp>
        <p:nvSpPr>
          <p:cNvPr id="27" name="文本框 26">
            <a:extLst>
              <a:ext uri="{FF2B5EF4-FFF2-40B4-BE49-F238E27FC236}">
                <a16:creationId xmlns:a16="http://schemas.microsoft.com/office/drawing/2014/main" id="{B75581CF-100A-A962-592E-2D67BE383548}"/>
              </a:ext>
            </a:extLst>
          </p:cNvPr>
          <p:cNvSpPr txBox="1"/>
          <p:nvPr/>
        </p:nvSpPr>
        <p:spPr>
          <a:xfrm>
            <a:off x="5978388" y="2470985"/>
            <a:ext cx="2853641" cy="1198880"/>
          </a:xfrm>
          <a:prstGeom prst="rect">
            <a:avLst/>
          </a:prstGeom>
          <a:noFill/>
        </p:spPr>
        <p:txBody>
          <a:bodyPr wrap="square" rtlCol="0">
            <a:spAutoFit/>
          </a:bodyPr>
          <a:lstStyle/>
          <a:p>
            <a:pPr>
              <a:lnSpc>
                <a:spcPct val="150000"/>
              </a:lnSpc>
            </a:pPr>
            <a:r>
              <a:rPr lang="en-US" altLang="zh-CN" sz="1200" b="1" dirty="0">
                <a:solidFill>
                  <a:schemeClr val="bg1"/>
                </a:solidFill>
                <a:latin typeface="+mn-lt"/>
                <a:ea typeface="Cardo" panose="02020600000000000000"/>
                <a:cs typeface="+mn-lt"/>
              </a:rPr>
              <a:t>Note: Lasso features selected on full sample for reference only; not used directly in rolling forecasts to avoid information leakage. </a:t>
            </a:r>
            <a:endParaRPr lang="zh-CN" altLang="en-US" sz="1200" b="1" dirty="0">
              <a:solidFill>
                <a:schemeClr val="bg1"/>
              </a:solidFill>
              <a:latin typeface="+mn-lt"/>
              <a:cs typeface="+mn-lt"/>
            </a:endParaRPr>
          </a:p>
        </p:txBody>
      </p:sp>
      <p:pic>
        <p:nvPicPr>
          <p:cNvPr id="4" name="Picture 3">
            <a:extLst>
              <a:ext uri="{FF2B5EF4-FFF2-40B4-BE49-F238E27FC236}">
                <a16:creationId xmlns:a16="http://schemas.microsoft.com/office/drawing/2014/main" id="{EF5AE305-0AEC-0909-84E6-B7E20F711F61}"/>
              </a:ext>
            </a:extLst>
          </p:cNvPr>
          <p:cNvPicPr>
            <a:picLocks noChangeAspect="1"/>
          </p:cNvPicPr>
          <p:nvPr/>
        </p:nvPicPr>
        <p:blipFill>
          <a:blip r:embed="rId3"/>
          <a:stretch>
            <a:fillRect/>
          </a:stretch>
        </p:blipFill>
        <p:spPr>
          <a:xfrm>
            <a:off x="1336813" y="2157224"/>
            <a:ext cx="3657600" cy="2187388"/>
          </a:xfrm>
          <a:prstGeom prst="rect">
            <a:avLst/>
          </a:prstGeom>
        </p:spPr>
      </p:pic>
      <p:sp>
        <p:nvSpPr>
          <p:cNvPr id="5" name="TextBox 4">
            <a:extLst>
              <a:ext uri="{FF2B5EF4-FFF2-40B4-BE49-F238E27FC236}">
                <a16:creationId xmlns:a16="http://schemas.microsoft.com/office/drawing/2014/main" id="{81582336-EEF9-757C-B6E1-BC56596FE268}"/>
              </a:ext>
            </a:extLst>
          </p:cNvPr>
          <p:cNvSpPr txBox="1"/>
          <p:nvPr/>
        </p:nvSpPr>
        <p:spPr>
          <a:xfrm>
            <a:off x="1976657" y="4783796"/>
            <a:ext cx="7167343" cy="469359"/>
          </a:xfrm>
          <a:prstGeom prst="rect">
            <a:avLst/>
          </a:prstGeom>
          <a:noFill/>
        </p:spPr>
        <p:txBody>
          <a:bodyPr wrap="square" rtlCol="0">
            <a:spAutoFit/>
          </a:bodyPr>
          <a:lstStyle/>
          <a:p>
            <a:r>
              <a:rPr lang="en-US" altLang="zh-CN" sz="1050" b="0" spc="60" dirty="0">
                <a:solidFill>
                  <a:schemeClr val="tx2"/>
                </a:solidFill>
                <a:latin typeface="+mn-lt"/>
                <a:cs typeface="+mn-lt"/>
              </a:rPr>
              <a:t>Market</a:t>
            </a:r>
            <a:r>
              <a:rPr lang="zh-CN" altLang="en-US" sz="1050" b="0" spc="60" dirty="0">
                <a:solidFill>
                  <a:schemeClr val="tx2"/>
                </a:solidFill>
                <a:latin typeface="+mn-lt"/>
                <a:cs typeface="+mn-lt"/>
              </a:rPr>
              <a:t> </a:t>
            </a:r>
            <a:r>
              <a:rPr lang="en-US" altLang="zh-CN" sz="1050" b="0" spc="60" dirty="0">
                <a:solidFill>
                  <a:schemeClr val="tx2"/>
                </a:solidFill>
                <a:latin typeface="+mn-lt"/>
                <a:cs typeface="+mn-lt"/>
              </a:rPr>
              <a:t>implication:</a:t>
            </a:r>
            <a:r>
              <a:rPr lang="zh-CN" altLang="en-US" sz="1050" b="0" spc="60" dirty="0">
                <a:solidFill>
                  <a:schemeClr val="tx2"/>
                </a:solidFill>
                <a:latin typeface="+mn-lt"/>
                <a:cs typeface="+mn-lt"/>
              </a:rPr>
              <a:t> </a:t>
            </a:r>
            <a:r>
              <a:rPr lang="en-US" sz="1050" b="0" spc="60" dirty="0">
                <a:solidFill>
                  <a:schemeClr val="tx2"/>
                </a:solidFill>
                <a:latin typeface="+mn-lt"/>
                <a:cs typeface="+mn-lt"/>
              </a:rPr>
              <a:t>Technical analysis or behavioral trading persistence</a:t>
            </a:r>
            <a:endParaRPr lang="en-US" altLang="en-US" sz="1050" b="0" spc="60" dirty="0">
              <a:solidFill>
                <a:schemeClr val="tx2"/>
              </a:solidFill>
              <a:latin typeface="+mn-lt"/>
              <a:cs typeface="+mn-lt"/>
            </a:endParaRPr>
          </a:p>
          <a:p>
            <a:endParaRPr lang="en-CN" dirty="0"/>
          </a:p>
        </p:txBody>
      </p:sp>
    </p:spTree>
    <p:extLst>
      <p:ext uri="{BB962C8B-B14F-4D97-AF65-F5344CB8AC3E}">
        <p14:creationId xmlns:p14="http://schemas.microsoft.com/office/powerpoint/2010/main" val="889497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7F199D46-B65D-87AD-8903-453E875B11B9}"/>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04FF31EA-B758-63B6-5399-8AFEDFFA207B}"/>
              </a:ext>
            </a:extLst>
          </p:cNvPr>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altLang="en-GB" sz="2000"/>
              <a:t>EDA - model choice</a:t>
            </a:r>
            <a:endParaRPr lang="en-US" altLang="en-GB" sz="2000" dirty="0"/>
          </a:p>
        </p:txBody>
      </p:sp>
      <p:sp>
        <p:nvSpPr>
          <p:cNvPr id="5" name="文本框 4">
            <a:extLst>
              <a:ext uri="{FF2B5EF4-FFF2-40B4-BE49-F238E27FC236}">
                <a16:creationId xmlns:a16="http://schemas.microsoft.com/office/drawing/2014/main" id="{C90A5C38-6D3D-2ECA-C593-7EED2940D0C6}"/>
              </a:ext>
            </a:extLst>
          </p:cNvPr>
          <p:cNvSpPr txBox="1"/>
          <p:nvPr/>
        </p:nvSpPr>
        <p:spPr>
          <a:xfrm>
            <a:off x="547370" y="889635"/>
            <a:ext cx="7498080" cy="1814830"/>
          </a:xfrm>
          <a:prstGeom prst="rect">
            <a:avLst/>
          </a:prstGeom>
          <a:noFill/>
        </p:spPr>
        <p:txBody>
          <a:bodyPr wrap="square" rtlCol="0">
            <a:spAutoFit/>
          </a:bodyPr>
          <a:lstStyle/>
          <a:p>
            <a:pPr marL="285750" indent="-285750">
              <a:buClr>
                <a:srgbClr val="FFFFFF"/>
              </a:buClr>
              <a:buFont typeface="Arial" panose="020B0604020202020204" pitchFamily="34" charset="0"/>
              <a:buChar char="•"/>
            </a:pPr>
            <a:r>
              <a:rPr lang="zh-CN" altLang="en-US" dirty="0">
                <a:solidFill>
                  <a:schemeClr val="tx2"/>
                </a:solidFill>
              </a:rPr>
              <a:t>Residual correlation: Linear model residuals remain correlated with features like Extreme_Negative and Short_Ratio, suggesting </a:t>
            </a:r>
            <a:r>
              <a:rPr lang="zh-CN" altLang="en-US" b="1" dirty="0">
                <a:solidFill>
                  <a:schemeClr val="bg1"/>
                </a:solidFill>
              </a:rPr>
              <a:t>missed nonlinear effects.</a:t>
            </a:r>
          </a:p>
          <a:p>
            <a:pPr marL="285750" indent="-285750">
              <a:buFont typeface="Arial" panose="020B0604020202020204" pitchFamily="34" charset="0"/>
              <a:buChar char="•"/>
            </a:pPr>
            <a:endParaRPr lang="zh-CN" altLang="en-US" dirty="0">
              <a:solidFill>
                <a:schemeClr val="tx2"/>
              </a:solidFill>
            </a:endParaRPr>
          </a:p>
          <a:p>
            <a:pPr marL="285750" indent="-285750">
              <a:buClr>
                <a:srgbClr val="FFFFFF"/>
              </a:buClr>
              <a:buFont typeface="Arial" panose="020B0604020202020204" pitchFamily="34" charset="0"/>
              <a:buChar char="•"/>
            </a:pPr>
            <a:r>
              <a:rPr lang="zh-CN" altLang="en-US" dirty="0">
                <a:solidFill>
                  <a:schemeClr val="tx2"/>
                </a:solidFill>
              </a:rPr>
              <a:t>Volatility clustering: ACF/PACF plots reveal time-dependent structure in returns → GARCH is appropriate.</a:t>
            </a:r>
          </a:p>
          <a:p>
            <a:pPr marL="285750" indent="-285750">
              <a:buFont typeface="Arial" panose="020B0604020202020204" pitchFamily="34" charset="0"/>
              <a:buChar char="•"/>
            </a:pPr>
            <a:endParaRPr lang="zh-CN" altLang="en-US" dirty="0">
              <a:solidFill>
                <a:schemeClr val="tx2"/>
              </a:solidFill>
            </a:endParaRPr>
          </a:p>
          <a:p>
            <a:pPr marL="285750" indent="-285750">
              <a:buClr>
                <a:srgbClr val="FFFFFF"/>
              </a:buClr>
              <a:buFont typeface="Arial" panose="020B0604020202020204" pitchFamily="34" charset="0"/>
              <a:buChar char="•"/>
            </a:pPr>
            <a:r>
              <a:rPr lang="zh-CN" altLang="en-US" dirty="0">
                <a:solidFill>
                  <a:schemeClr val="tx2"/>
                </a:solidFill>
              </a:rPr>
              <a:t>Heteroscedasticity: Breusch-Pagan test confirms non-constant error variance → </a:t>
            </a:r>
            <a:r>
              <a:rPr lang="en-US" altLang="zh-CN" dirty="0">
                <a:solidFill>
                  <a:schemeClr val="bg1"/>
                </a:solidFill>
              </a:rPr>
              <a:t>AR</a:t>
            </a:r>
            <a:r>
              <a:rPr lang="zh-CN" altLang="en-US" dirty="0">
                <a:solidFill>
                  <a:schemeClr val="bg1"/>
                </a:solidFill>
              </a:rPr>
              <a:t>IMA + GARCH preferred.</a:t>
            </a:r>
          </a:p>
        </p:txBody>
      </p:sp>
      <p:pic>
        <p:nvPicPr>
          <p:cNvPr id="6" name="Picture 5">
            <a:extLst>
              <a:ext uri="{FF2B5EF4-FFF2-40B4-BE49-F238E27FC236}">
                <a16:creationId xmlns:a16="http://schemas.microsoft.com/office/drawing/2014/main" id="{32F87B5E-40FE-C4AD-0DD5-047817F69B4F}"/>
              </a:ext>
            </a:extLst>
          </p:cNvPr>
          <p:cNvPicPr>
            <a:picLocks noChangeAspect="1"/>
          </p:cNvPicPr>
          <p:nvPr/>
        </p:nvPicPr>
        <p:blipFill>
          <a:blip r:embed="rId3"/>
          <a:stretch>
            <a:fillRect/>
          </a:stretch>
        </p:blipFill>
        <p:spPr>
          <a:xfrm>
            <a:off x="749300" y="2966720"/>
            <a:ext cx="3065465" cy="1598930"/>
          </a:xfrm>
          <a:prstGeom prst="rect">
            <a:avLst/>
          </a:prstGeom>
        </p:spPr>
      </p:pic>
      <p:pic>
        <p:nvPicPr>
          <p:cNvPr id="8" name="Picture 7">
            <a:extLst>
              <a:ext uri="{FF2B5EF4-FFF2-40B4-BE49-F238E27FC236}">
                <a16:creationId xmlns:a16="http://schemas.microsoft.com/office/drawing/2014/main" id="{39C3EFB8-7A2C-F0CD-E6A7-C4771737E814}"/>
              </a:ext>
            </a:extLst>
          </p:cNvPr>
          <p:cNvPicPr>
            <a:picLocks noChangeAspect="1"/>
          </p:cNvPicPr>
          <p:nvPr/>
        </p:nvPicPr>
        <p:blipFill>
          <a:blip r:embed="rId4"/>
          <a:stretch>
            <a:fillRect/>
          </a:stretch>
        </p:blipFill>
        <p:spPr>
          <a:xfrm>
            <a:off x="4428761" y="2966720"/>
            <a:ext cx="3971113" cy="1598930"/>
          </a:xfrm>
          <a:prstGeom prst="rect">
            <a:avLst/>
          </a:prstGeom>
        </p:spPr>
      </p:pic>
    </p:spTree>
    <p:extLst>
      <p:ext uri="{BB962C8B-B14F-4D97-AF65-F5344CB8AC3E}">
        <p14:creationId xmlns:p14="http://schemas.microsoft.com/office/powerpoint/2010/main" val="2858848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1B53BC40-2C5C-6C4C-A46A-B9E9C5ABF04C}"/>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94A5508D-1186-76CF-0AEB-CEF933291866}"/>
              </a:ext>
            </a:extLst>
          </p:cNvPr>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GB" sz="2000" dirty="0"/>
              <a:t>Model Compare</a:t>
            </a:r>
          </a:p>
        </p:txBody>
      </p:sp>
      <p:sp>
        <p:nvSpPr>
          <p:cNvPr id="261" name="Google Shape;261;p44">
            <a:extLst>
              <a:ext uri="{FF2B5EF4-FFF2-40B4-BE49-F238E27FC236}">
                <a16:creationId xmlns:a16="http://schemas.microsoft.com/office/drawing/2014/main" id="{F665E911-5330-9F71-1A5F-DDDCA81A7C95}"/>
              </a:ext>
            </a:extLst>
          </p:cNvPr>
          <p:cNvSpPr txBox="1">
            <a:spLocks noGrp="1"/>
          </p:cNvSpPr>
          <p:nvPr>
            <p:ph type="body" idx="1"/>
          </p:nvPr>
        </p:nvSpPr>
        <p:spPr>
          <a:xfrm>
            <a:off x="547413" y="707744"/>
            <a:ext cx="8049173" cy="1212496"/>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rgbClr val="273D40"/>
              </a:buClr>
              <a:buSzPts val="600"/>
              <a:buNone/>
            </a:pPr>
            <a:r>
              <a:rPr lang="en-US" altLang="en-GB" sz="1300" dirty="0"/>
              <a:t>Rolling Forecast Framework:</a:t>
            </a:r>
          </a:p>
          <a:p>
            <a:pPr marL="412750" lvl="0" indent="-285750">
              <a:lnSpc>
                <a:spcPct val="150000"/>
              </a:lnSpc>
              <a:buClr>
                <a:schemeClr val="lt2"/>
              </a:buClr>
              <a:buSzPts val="1600"/>
              <a:buFont typeface="Arial" panose="020B0604020202020204" pitchFamily="34" charset="0"/>
              <a:buChar char="•"/>
            </a:pPr>
            <a:r>
              <a:rPr lang="en-US" altLang="en-GB" sz="1300" dirty="0"/>
              <a:t>Training window: 52 weeks(</a:t>
            </a:r>
            <a:r>
              <a:rPr lang="zh-CN" altLang="en-US" sz="1300" dirty="0"/>
              <a:t> </a:t>
            </a:r>
            <a:r>
              <a:rPr lang="en-US" altLang="zh-CN" sz="1300" dirty="0"/>
              <a:t>L</a:t>
            </a:r>
            <a:r>
              <a:rPr lang="en-US" altLang="en-GB" sz="1300" dirty="0"/>
              <a:t>inear &amp;</a:t>
            </a:r>
            <a:r>
              <a:rPr lang="zh-CN" altLang="en-US" sz="1300" dirty="0"/>
              <a:t> </a:t>
            </a:r>
            <a:r>
              <a:rPr lang="en-US" altLang="en-GB" sz="1300" dirty="0" err="1"/>
              <a:t>XGBoost</a:t>
            </a:r>
            <a:r>
              <a:rPr lang="zh-CN" altLang="en-US" sz="1300" dirty="0"/>
              <a:t> </a:t>
            </a:r>
            <a:r>
              <a:rPr lang="en-US" altLang="en-GB" sz="1300" dirty="0"/>
              <a:t>); 80 weeks(A</a:t>
            </a:r>
            <a:r>
              <a:rPr lang="en-US" altLang="zh-CN" sz="1300" dirty="0"/>
              <a:t>RIMA</a:t>
            </a:r>
            <a:r>
              <a:rPr lang="en-US" altLang="en-GB" sz="1300" dirty="0"/>
              <a:t>)</a:t>
            </a:r>
          </a:p>
          <a:p>
            <a:pPr marL="412750" lvl="0" indent="-285750">
              <a:lnSpc>
                <a:spcPct val="150000"/>
              </a:lnSpc>
              <a:buClr>
                <a:schemeClr val="lt2"/>
              </a:buClr>
              <a:buSzPts val="1600"/>
              <a:buFont typeface="Arial" panose="020B0604020202020204" pitchFamily="34" charset="0"/>
              <a:buChar char="•"/>
            </a:pPr>
            <a:r>
              <a:rPr lang="en-US" altLang="en-GB" sz="1300" dirty="0"/>
              <a:t>Forecast horizon: 1 week ahead</a:t>
            </a:r>
          </a:p>
          <a:p>
            <a:pPr marL="412750" lvl="0" indent="-285750">
              <a:lnSpc>
                <a:spcPct val="150000"/>
              </a:lnSpc>
              <a:buClr>
                <a:schemeClr val="lt2"/>
              </a:buClr>
              <a:buSzPts val="1600"/>
              <a:buFont typeface="Arial" panose="020B0604020202020204" pitchFamily="34" charset="0"/>
              <a:buChar char="•"/>
            </a:pPr>
            <a:r>
              <a:rPr lang="en-US" altLang="en-GB" sz="1300" dirty="0"/>
              <a:t>Rolling step: 1 week (expanding or fixed window)</a:t>
            </a:r>
          </a:p>
          <a:p>
            <a:pPr marL="0" lvl="0" indent="0" rtl="0">
              <a:lnSpc>
                <a:spcPct val="150000"/>
              </a:lnSpc>
              <a:spcBef>
                <a:spcPts val="0"/>
              </a:spcBef>
              <a:spcAft>
                <a:spcPts val="0"/>
              </a:spcAft>
              <a:buClr>
                <a:srgbClr val="273D40"/>
              </a:buClr>
              <a:buSzPts val="600"/>
              <a:buNone/>
            </a:pPr>
            <a:r>
              <a:rPr lang="en-US" altLang="en-GB" sz="1300" dirty="0"/>
              <a:t>Target Variable:</a:t>
            </a:r>
            <a:r>
              <a:rPr lang="zh-CN" altLang="en-US" sz="1300" dirty="0"/>
              <a:t> </a:t>
            </a:r>
            <a:r>
              <a:rPr lang="en-US" altLang="en-GB" sz="1300" dirty="0"/>
              <a:t>Weekly gold return = log(CS04_t+1) – log(CS04_t)</a:t>
            </a:r>
          </a:p>
        </p:txBody>
      </p:sp>
      <p:sp>
        <p:nvSpPr>
          <p:cNvPr id="27" name="文本框 26">
            <a:extLst>
              <a:ext uri="{FF2B5EF4-FFF2-40B4-BE49-F238E27FC236}">
                <a16:creationId xmlns:a16="http://schemas.microsoft.com/office/drawing/2014/main" id="{919F4B05-5C3C-331F-F00A-E24187B9C637}"/>
              </a:ext>
            </a:extLst>
          </p:cNvPr>
          <p:cNvSpPr txBox="1"/>
          <p:nvPr/>
        </p:nvSpPr>
        <p:spPr>
          <a:xfrm>
            <a:off x="6947988" y="2947392"/>
            <a:ext cx="1928483" cy="1177245"/>
          </a:xfrm>
          <a:prstGeom prst="rect">
            <a:avLst/>
          </a:prstGeom>
          <a:noFill/>
        </p:spPr>
        <p:txBody>
          <a:bodyPr wrap="square" rtlCol="0">
            <a:spAutoFit/>
          </a:bodyPr>
          <a:lstStyle/>
          <a:p>
            <a:pPr>
              <a:lnSpc>
                <a:spcPct val="150000"/>
              </a:lnSpc>
            </a:pPr>
            <a:r>
              <a:rPr lang="en-US" altLang="zh-CN" sz="1200" b="1" dirty="0">
                <a:solidFill>
                  <a:schemeClr val="bg1"/>
                </a:solidFill>
                <a:latin typeface="Cardo" panose="02020600000000000000"/>
                <a:cs typeface="Cardo" panose="02020600000000000000"/>
              </a:rPr>
              <a:t>ARIMA(1,0,1)</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is</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the</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best</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model</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in</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the</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current</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case,</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with</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the</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highest</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R^2</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and</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second</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to</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lowest</a:t>
            </a:r>
            <a:r>
              <a:rPr lang="zh-CN" altLang="en-US" sz="1200" b="1" dirty="0">
                <a:solidFill>
                  <a:schemeClr val="bg1"/>
                </a:solidFill>
                <a:latin typeface="Cardo" panose="02020600000000000000"/>
                <a:cs typeface="Cardo" panose="02020600000000000000"/>
              </a:rPr>
              <a:t> </a:t>
            </a:r>
            <a:r>
              <a:rPr lang="en-US" altLang="zh-CN" sz="1200" b="1" dirty="0">
                <a:solidFill>
                  <a:schemeClr val="bg1"/>
                </a:solidFill>
                <a:latin typeface="Cardo" panose="02020600000000000000"/>
                <a:cs typeface="Cardo" panose="02020600000000000000"/>
              </a:rPr>
              <a:t>MSE</a:t>
            </a:r>
            <a:endParaRPr lang="zh-CN" altLang="en-US" sz="1200" b="1" dirty="0">
              <a:solidFill>
                <a:schemeClr val="bg1"/>
              </a:solidFill>
              <a:latin typeface="Cardo" panose="02020600000000000000"/>
              <a:cs typeface="Cardo" panose="02020600000000000000"/>
            </a:endParaRPr>
          </a:p>
        </p:txBody>
      </p:sp>
      <p:graphicFrame>
        <p:nvGraphicFramePr>
          <p:cNvPr id="15" name="表格 14">
            <a:extLst>
              <a:ext uri="{FF2B5EF4-FFF2-40B4-BE49-F238E27FC236}">
                <a16:creationId xmlns:a16="http://schemas.microsoft.com/office/drawing/2014/main" id="{7D682A8C-C480-0CAC-E9B6-79CB8098D4C9}"/>
              </a:ext>
            </a:extLst>
          </p:cNvPr>
          <p:cNvGraphicFramePr>
            <a:graphicFrameLocks noGrp="1"/>
          </p:cNvGraphicFramePr>
          <p:nvPr>
            <p:extLst>
              <p:ext uri="{D42A27DB-BD31-4B8C-83A1-F6EECF244321}">
                <p14:modId xmlns:p14="http://schemas.microsoft.com/office/powerpoint/2010/main" val="650972356"/>
              </p:ext>
            </p:extLst>
          </p:nvPr>
        </p:nvGraphicFramePr>
        <p:xfrm>
          <a:off x="573491" y="2462335"/>
          <a:ext cx="6266255" cy="2439359"/>
        </p:xfrm>
        <a:graphic>
          <a:graphicData uri="http://schemas.openxmlformats.org/drawingml/2006/table">
            <a:tbl>
              <a:tblPr>
                <a:tableStyleId>{5C22544A-7EE6-4342-B048-85BDC9FD1C3A}</a:tableStyleId>
              </a:tblPr>
              <a:tblGrid>
                <a:gridCol w="1715770">
                  <a:extLst>
                    <a:ext uri="{9D8B030D-6E8A-4147-A177-3AD203B41FA5}">
                      <a16:colId xmlns:a16="http://schemas.microsoft.com/office/drawing/2014/main" val="20000"/>
                    </a:ext>
                  </a:extLst>
                </a:gridCol>
                <a:gridCol w="1715845">
                  <a:extLst>
                    <a:ext uri="{9D8B030D-6E8A-4147-A177-3AD203B41FA5}">
                      <a16:colId xmlns:a16="http://schemas.microsoft.com/office/drawing/2014/main" val="20001"/>
                    </a:ext>
                  </a:extLst>
                </a:gridCol>
                <a:gridCol w="1581374">
                  <a:extLst>
                    <a:ext uri="{9D8B030D-6E8A-4147-A177-3AD203B41FA5}">
                      <a16:colId xmlns:a16="http://schemas.microsoft.com/office/drawing/2014/main" val="20002"/>
                    </a:ext>
                  </a:extLst>
                </a:gridCol>
                <a:gridCol w="1253266">
                  <a:extLst>
                    <a:ext uri="{9D8B030D-6E8A-4147-A177-3AD203B41FA5}">
                      <a16:colId xmlns:a16="http://schemas.microsoft.com/office/drawing/2014/main" val="20003"/>
                    </a:ext>
                  </a:extLst>
                </a:gridCol>
              </a:tblGrid>
              <a:tr h="171450">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model</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feature</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OOS R^2</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OOS MSE</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1450">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linear regression</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all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rPr>
                        <a:t>0.1556</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0.0271</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linear regression</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selected features</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0.0153</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0.01506</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XGBoost</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all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-0.5510</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0.0227</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XGBoost</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-0.2985</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0.0190</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Arima(0,0,0)</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all features</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-0.4210</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0.0412</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Arima(0,0,0)</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selected features</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-0.0065</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0.0149</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Arima(1,0,0)</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all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-0.2683</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0.0188</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Arima(1,0,0)</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rPr>
                        <a:t>0.1448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0.0126</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Arima(1,0,1)</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all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-0.3703</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0.0202</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Arima(1,0,1)</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rPr>
                        <a:t>0.2815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0.0106</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71450">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Arima(1,1,1)</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rPr>
                        <a:t>0.1575</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0.0093</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71450">
                <a:tc>
                  <a:txBody>
                    <a:bodyPr/>
                    <a:lstStyle/>
                    <a:p>
                      <a:pPr algn="ctr" fontAlgn="ctr"/>
                      <a:r>
                        <a:rPr lang="en-US" sz="1200" u="none" strike="noStrike" dirty="0">
                          <a:effectLst/>
                          <a:latin typeface="Cardo" panose="02020600000000000000" charset="-79"/>
                          <a:ea typeface="Cardo" panose="02020600000000000000" charset="-79"/>
                          <a:cs typeface="Cardo" panose="02020600000000000000" charset="-79"/>
                        </a:rPr>
                        <a:t>Arima(1,0,0)+</a:t>
                      </a:r>
                      <a:r>
                        <a:rPr lang="en-US" sz="1200" u="none" strike="noStrike" dirty="0" err="1">
                          <a:effectLst/>
                          <a:latin typeface="Cardo" panose="02020600000000000000" charset="-79"/>
                          <a:ea typeface="Cardo" panose="02020600000000000000" charset="-79"/>
                          <a:cs typeface="Cardo" panose="02020600000000000000" charset="-79"/>
                        </a:rPr>
                        <a:t>Garch</a:t>
                      </a:r>
                      <a:endParaRPr lang="en-US"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rdo" panose="02020600000000000000" charset="-79"/>
                          <a:ea typeface="Cardo" panose="02020600000000000000" charset="-79"/>
                          <a:cs typeface="Cardo" panose="02020600000000000000" charset="-79"/>
                        </a:rPr>
                        <a:t>selected features</a:t>
                      </a:r>
                      <a:endParaRPr lang="en-US" sz="1200" b="0" i="0" u="none" strike="noStrike">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rPr>
                        <a:t>0.1448</a:t>
                      </a: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200" u="none" strike="noStrike" dirty="0">
                          <a:effectLst/>
                          <a:latin typeface="Cardo" panose="02020600000000000000" charset="-79"/>
                          <a:ea typeface="Cardo" panose="02020600000000000000" charset="-79"/>
                          <a:cs typeface="Cardo" panose="02020600000000000000" charset="-79"/>
                        </a:rPr>
                        <a:t>0.0126</a:t>
                      </a:r>
                      <a:endParaRPr lang="en-US" altLang="zh-CN" sz="1200" b="0" i="0" u="none" strike="noStrike" dirty="0">
                        <a:solidFill>
                          <a:srgbClr val="000000"/>
                        </a:solidFill>
                        <a:effectLst/>
                        <a:latin typeface="Cardo" panose="02020600000000000000" charset="-79"/>
                        <a:ea typeface="Cardo" panose="02020600000000000000" charset="-79"/>
                        <a:cs typeface="Cardo" panose="02020600000000000000" charset="-79"/>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16" name="矩形 15">
            <a:extLst>
              <a:ext uri="{FF2B5EF4-FFF2-40B4-BE49-F238E27FC236}">
                <a16:creationId xmlns:a16="http://schemas.microsoft.com/office/drawing/2014/main" id="{6DCFE74D-321C-1590-9C88-D739C0A6FE07}"/>
              </a:ext>
            </a:extLst>
          </p:cNvPr>
          <p:cNvSpPr/>
          <p:nvPr/>
        </p:nvSpPr>
        <p:spPr>
          <a:xfrm>
            <a:off x="465248" y="4346687"/>
            <a:ext cx="6482740" cy="17813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6283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106734B0-E3D6-078E-19A2-A947AA46B64F}"/>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C9772F92-ECBA-D539-7BD2-134DBA503760}"/>
              </a:ext>
            </a:extLst>
          </p:cNvPr>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altLang="en-GB" sz="2000" dirty="0"/>
              <a:t>EDA – </a:t>
            </a:r>
            <a:r>
              <a:rPr lang="en-US" altLang="zh-CN" sz="2000" dirty="0"/>
              <a:t>Corn</a:t>
            </a:r>
            <a:r>
              <a:rPr lang="zh-CN" altLang="en-US" sz="2000" dirty="0"/>
              <a:t> </a:t>
            </a:r>
            <a:r>
              <a:rPr lang="en-US" altLang="zh-CN" sz="2000" dirty="0"/>
              <a:t>Characteristics</a:t>
            </a:r>
            <a:endParaRPr lang="en-US" altLang="en-GB" sz="2000" dirty="0"/>
          </a:p>
        </p:txBody>
      </p:sp>
      <p:pic>
        <p:nvPicPr>
          <p:cNvPr id="3" name="Picture 2">
            <a:extLst>
              <a:ext uri="{FF2B5EF4-FFF2-40B4-BE49-F238E27FC236}">
                <a16:creationId xmlns:a16="http://schemas.microsoft.com/office/drawing/2014/main" id="{BA29EE8D-AF5D-A675-C6D4-06A14DF9FD3B}"/>
              </a:ext>
            </a:extLst>
          </p:cNvPr>
          <p:cNvPicPr>
            <a:picLocks noChangeAspect="1"/>
          </p:cNvPicPr>
          <p:nvPr/>
        </p:nvPicPr>
        <p:blipFill>
          <a:blip r:embed="rId3"/>
          <a:stretch>
            <a:fillRect/>
          </a:stretch>
        </p:blipFill>
        <p:spPr>
          <a:xfrm>
            <a:off x="547413" y="1578741"/>
            <a:ext cx="1962466" cy="1433974"/>
          </a:xfrm>
          <a:prstGeom prst="rect">
            <a:avLst/>
          </a:prstGeom>
        </p:spPr>
      </p:pic>
      <p:pic>
        <p:nvPicPr>
          <p:cNvPr id="7" name="Picture 6">
            <a:extLst>
              <a:ext uri="{FF2B5EF4-FFF2-40B4-BE49-F238E27FC236}">
                <a16:creationId xmlns:a16="http://schemas.microsoft.com/office/drawing/2014/main" id="{1848EED6-8AFE-1C2E-C649-2461AD2DC526}"/>
              </a:ext>
            </a:extLst>
          </p:cNvPr>
          <p:cNvPicPr>
            <a:picLocks noChangeAspect="1"/>
          </p:cNvPicPr>
          <p:nvPr/>
        </p:nvPicPr>
        <p:blipFill>
          <a:blip r:embed="rId4"/>
          <a:stretch>
            <a:fillRect/>
          </a:stretch>
        </p:blipFill>
        <p:spPr>
          <a:xfrm>
            <a:off x="547413" y="3347773"/>
            <a:ext cx="1908504" cy="1433973"/>
          </a:xfrm>
          <a:prstGeom prst="rect">
            <a:avLst/>
          </a:prstGeom>
        </p:spPr>
      </p:pic>
      <p:pic>
        <p:nvPicPr>
          <p:cNvPr id="10" name="Picture 9">
            <a:extLst>
              <a:ext uri="{FF2B5EF4-FFF2-40B4-BE49-F238E27FC236}">
                <a16:creationId xmlns:a16="http://schemas.microsoft.com/office/drawing/2014/main" id="{172FC0E7-9E5A-3EF5-F72D-716FCAFEDD54}"/>
              </a:ext>
            </a:extLst>
          </p:cNvPr>
          <p:cNvPicPr>
            <a:picLocks noChangeAspect="1"/>
          </p:cNvPicPr>
          <p:nvPr/>
        </p:nvPicPr>
        <p:blipFill>
          <a:blip r:embed="rId5"/>
          <a:stretch>
            <a:fillRect/>
          </a:stretch>
        </p:blipFill>
        <p:spPr>
          <a:xfrm>
            <a:off x="4819975" y="1578742"/>
            <a:ext cx="1962466" cy="1433974"/>
          </a:xfrm>
          <a:prstGeom prst="rect">
            <a:avLst/>
          </a:prstGeom>
        </p:spPr>
      </p:pic>
      <p:pic>
        <p:nvPicPr>
          <p:cNvPr id="12" name="Picture 11">
            <a:extLst>
              <a:ext uri="{FF2B5EF4-FFF2-40B4-BE49-F238E27FC236}">
                <a16:creationId xmlns:a16="http://schemas.microsoft.com/office/drawing/2014/main" id="{2DF86733-2F95-4F95-2EAA-82DB81639EB2}"/>
              </a:ext>
            </a:extLst>
          </p:cNvPr>
          <p:cNvPicPr>
            <a:picLocks noChangeAspect="1"/>
          </p:cNvPicPr>
          <p:nvPr/>
        </p:nvPicPr>
        <p:blipFill>
          <a:blip r:embed="rId6"/>
          <a:stretch>
            <a:fillRect/>
          </a:stretch>
        </p:blipFill>
        <p:spPr>
          <a:xfrm>
            <a:off x="4819975" y="3347773"/>
            <a:ext cx="1962465" cy="1433973"/>
          </a:xfrm>
          <a:prstGeom prst="rect">
            <a:avLst/>
          </a:prstGeom>
        </p:spPr>
      </p:pic>
      <p:sp>
        <p:nvSpPr>
          <p:cNvPr id="14" name="Google Shape;261;p44">
            <a:extLst>
              <a:ext uri="{FF2B5EF4-FFF2-40B4-BE49-F238E27FC236}">
                <a16:creationId xmlns:a16="http://schemas.microsoft.com/office/drawing/2014/main" id="{236B3176-4660-CDD4-A69A-473906CE96F2}"/>
              </a:ext>
            </a:extLst>
          </p:cNvPr>
          <p:cNvSpPr txBox="1">
            <a:spLocks noGrp="1"/>
          </p:cNvSpPr>
          <p:nvPr>
            <p:ph type="body" idx="1"/>
          </p:nvPr>
        </p:nvSpPr>
        <p:spPr>
          <a:xfrm>
            <a:off x="404175" y="618484"/>
            <a:ext cx="8049173" cy="117724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Clr>
                <a:srgbClr val="273D40"/>
              </a:buClr>
              <a:buSzPts val="600"/>
              <a:buFont typeface="Arial" panose="020B0604020202020204"/>
              <a:buAutoNum type="arabicPeriod"/>
            </a:pPr>
            <a:r>
              <a:rPr lang="en-US" altLang="zh-CN" sz="1000" dirty="0">
                <a:latin typeface="+mn-lt"/>
                <a:cs typeface="+mn-lt"/>
              </a:rPr>
              <a:t>Recognizing the seasonal dynamics in corn futures, we extract the month from reporting dates to analyze how returns, volatility, and positioning vary across the year. Studies (CME Group, 2023; </a:t>
            </a:r>
            <a:r>
              <a:rPr lang="en-US" altLang="zh-CN" sz="1000" dirty="0" err="1">
                <a:latin typeface="+mn-lt"/>
                <a:cs typeface="+mn-lt"/>
              </a:rPr>
              <a:t>CiteseerX</a:t>
            </a:r>
            <a:r>
              <a:rPr lang="en-US" altLang="zh-CN" sz="1000" dirty="0">
                <a:latin typeface="+mn-lt"/>
                <a:cs typeface="+mn-lt"/>
              </a:rPr>
              <a:t>, 2007) show that market behavior in agricultural commodities is heavily influenced by seasonal factors such as planting and harvest periods, justifying the focus on monthly patterns.</a:t>
            </a:r>
            <a:endParaRPr lang="en-US" altLang="en-GB" sz="1000" dirty="0">
              <a:latin typeface="+mn-lt"/>
              <a:cs typeface="+mn-lt"/>
            </a:endParaRPr>
          </a:p>
        </p:txBody>
      </p:sp>
      <p:sp>
        <p:nvSpPr>
          <p:cNvPr id="2" name="文本框 26">
            <a:extLst>
              <a:ext uri="{FF2B5EF4-FFF2-40B4-BE49-F238E27FC236}">
                <a16:creationId xmlns:a16="http://schemas.microsoft.com/office/drawing/2014/main" id="{C709C800-4262-FB70-BD2F-0BC09A828315}"/>
              </a:ext>
            </a:extLst>
          </p:cNvPr>
          <p:cNvSpPr txBox="1"/>
          <p:nvPr/>
        </p:nvSpPr>
        <p:spPr>
          <a:xfrm>
            <a:off x="2559706" y="1578741"/>
            <a:ext cx="1764321" cy="1086644"/>
          </a:xfrm>
          <a:prstGeom prst="rect">
            <a:avLst/>
          </a:prstGeom>
          <a:noFill/>
        </p:spPr>
        <p:txBody>
          <a:bodyPr wrap="square" rtlCol="0">
            <a:spAutoFit/>
          </a:bodyPr>
          <a:lstStyle/>
          <a:p>
            <a:pPr>
              <a:lnSpc>
                <a:spcPct val="150000"/>
              </a:lnSpc>
            </a:pPr>
            <a:r>
              <a:rPr lang="en-US" sz="1100" dirty="0">
                <a:solidFill>
                  <a:schemeClr val="accent6"/>
                </a:solidFill>
              </a:rPr>
              <a:t>Notable positive seasonality in December; weaker or negative returns mid-year</a:t>
            </a:r>
            <a:r>
              <a:rPr lang="en-US" altLang="zh-CN" sz="1100" dirty="0">
                <a:solidFill>
                  <a:schemeClr val="accent6"/>
                </a:solidFill>
              </a:rPr>
              <a:t>.</a:t>
            </a:r>
            <a:r>
              <a:rPr lang="en-US" sz="1100" dirty="0"/>
              <a:t>.</a:t>
            </a:r>
            <a:r>
              <a:rPr lang="en-US" altLang="zh-CN" sz="1100" dirty="0"/>
              <a:t>.</a:t>
            </a:r>
            <a:endParaRPr lang="zh-CN" altLang="en-US" sz="1000" dirty="0">
              <a:solidFill>
                <a:schemeClr val="bg1"/>
              </a:solidFill>
              <a:latin typeface="Cardo" panose="02020600000000000000"/>
              <a:cs typeface="Cardo" panose="02020600000000000000"/>
            </a:endParaRPr>
          </a:p>
        </p:txBody>
      </p:sp>
      <p:sp>
        <p:nvSpPr>
          <p:cNvPr id="4" name="文本框 26">
            <a:extLst>
              <a:ext uri="{FF2B5EF4-FFF2-40B4-BE49-F238E27FC236}">
                <a16:creationId xmlns:a16="http://schemas.microsoft.com/office/drawing/2014/main" id="{1E431671-282F-A5C2-BDAA-D6900CBFF8D3}"/>
              </a:ext>
            </a:extLst>
          </p:cNvPr>
          <p:cNvSpPr txBox="1"/>
          <p:nvPr/>
        </p:nvSpPr>
        <p:spPr>
          <a:xfrm>
            <a:off x="2559706" y="3347772"/>
            <a:ext cx="1764321" cy="1330557"/>
          </a:xfrm>
          <a:prstGeom prst="rect">
            <a:avLst/>
          </a:prstGeom>
          <a:noFill/>
        </p:spPr>
        <p:txBody>
          <a:bodyPr wrap="square" rtlCol="0">
            <a:spAutoFit/>
          </a:bodyPr>
          <a:lstStyle/>
          <a:p>
            <a:pPr>
              <a:lnSpc>
                <a:spcPct val="150000"/>
              </a:lnSpc>
            </a:pPr>
            <a:r>
              <a:rPr lang="en-US" sz="1100" dirty="0">
                <a:solidFill>
                  <a:schemeClr val="accent6"/>
                </a:solidFill>
              </a:rPr>
              <a:t>Standard deviation of weekly returns shows higher volatility during June–August</a:t>
            </a:r>
            <a:r>
              <a:rPr lang="en-US" altLang="zh-CN" sz="1100" dirty="0">
                <a:solidFill>
                  <a:schemeClr val="accent6"/>
                </a:solidFill>
              </a:rPr>
              <a:t>,</a:t>
            </a:r>
            <a:r>
              <a:rPr lang="zh-CN" altLang="en-US" sz="1100" dirty="0">
                <a:solidFill>
                  <a:schemeClr val="accent6"/>
                </a:solidFill>
              </a:rPr>
              <a:t> </a:t>
            </a:r>
            <a:r>
              <a:rPr lang="en-US" altLang="zh-CN" sz="1100" dirty="0">
                <a:solidFill>
                  <a:schemeClr val="accent6"/>
                </a:solidFill>
              </a:rPr>
              <a:t>peaking</a:t>
            </a:r>
            <a:r>
              <a:rPr lang="zh-CN" altLang="en-US" sz="1100" dirty="0">
                <a:solidFill>
                  <a:schemeClr val="accent6"/>
                </a:solidFill>
              </a:rPr>
              <a:t> </a:t>
            </a:r>
            <a:r>
              <a:rPr lang="en-US" altLang="zh-CN" sz="1100" dirty="0">
                <a:solidFill>
                  <a:schemeClr val="accent6"/>
                </a:solidFill>
              </a:rPr>
              <a:t>in</a:t>
            </a:r>
            <a:r>
              <a:rPr lang="zh-CN" altLang="en-US" sz="1100" dirty="0">
                <a:solidFill>
                  <a:schemeClr val="accent6"/>
                </a:solidFill>
              </a:rPr>
              <a:t> </a:t>
            </a:r>
            <a:r>
              <a:rPr lang="en-US" altLang="zh-CN" sz="1100" dirty="0">
                <a:solidFill>
                  <a:schemeClr val="accent6"/>
                </a:solidFill>
              </a:rPr>
              <a:t>July.</a:t>
            </a:r>
            <a:endParaRPr lang="en-US" sz="1100" dirty="0">
              <a:solidFill>
                <a:schemeClr val="accent6"/>
              </a:solidFill>
            </a:endParaRPr>
          </a:p>
        </p:txBody>
      </p:sp>
      <p:sp>
        <p:nvSpPr>
          <p:cNvPr id="8" name="文本框 26">
            <a:extLst>
              <a:ext uri="{FF2B5EF4-FFF2-40B4-BE49-F238E27FC236}">
                <a16:creationId xmlns:a16="http://schemas.microsoft.com/office/drawing/2014/main" id="{91191526-FB6F-2993-D25B-B5B69C66DD65}"/>
              </a:ext>
            </a:extLst>
          </p:cNvPr>
          <p:cNvSpPr txBox="1"/>
          <p:nvPr/>
        </p:nvSpPr>
        <p:spPr>
          <a:xfrm>
            <a:off x="6782440" y="1578741"/>
            <a:ext cx="1764321" cy="1526187"/>
          </a:xfrm>
          <a:prstGeom prst="rect">
            <a:avLst/>
          </a:prstGeom>
          <a:noFill/>
        </p:spPr>
        <p:txBody>
          <a:bodyPr wrap="square" rtlCol="0">
            <a:spAutoFit/>
          </a:bodyPr>
          <a:lstStyle/>
          <a:p>
            <a:pPr>
              <a:lnSpc>
                <a:spcPct val="150000"/>
              </a:lnSpc>
            </a:pPr>
            <a:r>
              <a:rPr lang="en-US" sz="1050" dirty="0">
                <a:solidFill>
                  <a:schemeClr val="accent6"/>
                </a:solidFill>
              </a:rPr>
              <a:t>Average Net Position is highest during early-year months</a:t>
            </a:r>
            <a:r>
              <a:rPr lang="zh-CN" altLang="en-US" sz="1050" dirty="0">
                <a:solidFill>
                  <a:schemeClr val="accent6"/>
                </a:solidFill>
              </a:rPr>
              <a:t> </a:t>
            </a:r>
            <a:r>
              <a:rPr lang="en-US" altLang="zh-CN" sz="1050" dirty="0">
                <a:solidFill>
                  <a:schemeClr val="accent6"/>
                </a:solidFill>
              </a:rPr>
              <a:t>and</a:t>
            </a:r>
            <a:r>
              <a:rPr lang="zh-CN" altLang="en-US" sz="1050" dirty="0">
                <a:solidFill>
                  <a:schemeClr val="accent6"/>
                </a:solidFill>
              </a:rPr>
              <a:t> </a:t>
            </a:r>
            <a:r>
              <a:rPr lang="en-US" altLang="zh-CN" sz="1050" dirty="0">
                <a:solidFill>
                  <a:schemeClr val="accent6"/>
                </a:solidFill>
              </a:rPr>
              <a:t>declines</a:t>
            </a:r>
            <a:r>
              <a:rPr lang="zh-CN" altLang="en-US" sz="1050" dirty="0">
                <a:solidFill>
                  <a:schemeClr val="accent6"/>
                </a:solidFill>
              </a:rPr>
              <a:t> </a:t>
            </a:r>
            <a:r>
              <a:rPr lang="en-US" altLang="zh-CN" sz="1050" dirty="0">
                <a:solidFill>
                  <a:schemeClr val="accent6"/>
                </a:solidFill>
              </a:rPr>
              <a:t>notably</a:t>
            </a:r>
            <a:r>
              <a:rPr lang="zh-CN" altLang="en-US" sz="1050" dirty="0">
                <a:solidFill>
                  <a:schemeClr val="accent6"/>
                </a:solidFill>
              </a:rPr>
              <a:t> </a:t>
            </a:r>
            <a:r>
              <a:rPr lang="en-US" altLang="zh-CN" sz="1050" dirty="0">
                <a:solidFill>
                  <a:schemeClr val="accent6"/>
                </a:solidFill>
              </a:rPr>
              <a:t>around</a:t>
            </a:r>
            <a:r>
              <a:rPr lang="zh-CN" altLang="en-US" sz="1050" dirty="0">
                <a:solidFill>
                  <a:schemeClr val="accent6"/>
                </a:solidFill>
              </a:rPr>
              <a:t> </a:t>
            </a:r>
            <a:r>
              <a:rPr lang="en-US" altLang="zh-CN" sz="1050" dirty="0">
                <a:solidFill>
                  <a:schemeClr val="accent6"/>
                </a:solidFill>
              </a:rPr>
              <a:t>Aug-Sept,</a:t>
            </a:r>
            <a:r>
              <a:rPr lang="zh-CN" altLang="en-US" sz="1050" dirty="0">
                <a:solidFill>
                  <a:schemeClr val="accent6"/>
                </a:solidFill>
              </a:rPr>
              <a:t> </a:t>
            </a:r>
            <a:r>
              <a:rPr lang="en-US" altLang="zh-CN" sz="1050" dirty="0">
                <a:solidFill>
                  <a:schemeClr val="accent6"/>
                </a:solidFill>
              </a:rPr>
              <a:t>suggesting</a:t>
            </a:r>
            <a:r>
              <a:rPr lang="zh-CN" altLang="en-US" sz="1050" dirty="0">
                <a:solidFill>
                  <a:schemeClr val="accent6"/>
                </a:solidFill>
              </a:rPr>
              <a:t> </a:t>
            </a:r>
            <a:r>
              <a:rPr lang="en-US" altLang="zh-CN" sz="1050" dirty="0">
                <a:solidFill>
                  <a:schemeClr val="accent6"/>
                </a:solidFill>
              </a:rPr>
              <a:t>seasonal</a:t>
            </a:r>
            <a:r>
              <a:rPr lang="zh-CN" altLang="en-US" sz="1050" dirty="0">
                <a:solidFill>
                  <a:schemeClr val="accent6"/>
                </a:solidFill>
              </a:rPr>
              <a:t> </a:t>
            </a:r>
            <a:r>
              <a:rPr lang="en-US" altLang="zh-CN" sz="1050" dirty="0">
                <a:solidFill>
                  <a:schemeClr val="accent6"/>
                </a:solidFill>
              </a:rPr>
              <a:t>unwinding.</a:t>
            </a:r>
            <a:endParaRPr lang="zh-CN" altLang="en-US" sz="1000" dirty="0">
              <a:solidFill>
                <a:schemeClr val="accent6"/>
              </a:solidFill>
              <a:latin typeface="Cardo" panose="02020600000000000000"/>
              <a:cs typeface="Cardo" panose="02020600000000000000"/>
            </a:endParaRPr>
          </a:p>
        </p:txBody>
      </p:sp>
      <p:sp>
        <p:nvSpPr>
          <p:cNvPr id="9" name="文本框 26">
            <a:extLst>
              <a:ext uri="{FF2B5EF4-FFF2-40B4-BE49-F238E27FC236}">
                <a16:creationId xmlns:a16="http://schemas.microsoft.com/office/drawing/2014/main" id="{635B6448-5A7C-D8DC-39A6-D4530B41FA87}"/>
              </a:ext>
            </a:extLst>
          </p:cNvPr>
          <p:cNvSpPr txBox="1"/>
          <p:nvPr/>
        </p:nvSpPr>
        <p:spPr>
          <a:xfrm>
            <a:off x="6782439" y="3347540"/>
            <a:ext cx="1764321" cy="1516634"/>
          </a:xfrm>
          <a:prstGeom prst="rect">
            <a:avLst/>
          </a:prstGeom>
          <a:noFill/>
        </p:spPr>
        <p:txBody>
          <a:bodyPr wrap="square" rtlCol="0">
            <a:spAutoFit/>
          </a:bodyPr>
          <a:lstStyle/>
          <a:p>
            <a:pPr>
              <a:lnSpc>
                <a:spcPct val="150000"/>
              </a:lnSpc>
            </a:pPr>
            <a:r>
              <a:rPr lang="en-US" sz="1050" dirty="0">
                <a:solidFill>
                  <a:schemeClr val="accent6"/>
                </a:solidFill>
              </a:rPr>
              <a:t>“Extreme Positive” sentiment signals</a:t>
            </a:r>
            <a:r>
              <a:rPr lang="zh-CN" altLang="en-US" sz="1050" dirty="0">
                <a:solidFill>
                  <a:schemeClr val="accent6"/>
                </a:solidFill>
              </a:rPr>
              <a:t> </a:t>
            </a:r>
            <a:r>
              <a:rPr lang="en-US" altLang="zh-CN" sz="1050" dirty="0">
                <a:solidFill>
                  <a:schemeClr val="accent6"/>
                </a:solidFill>
              </a:rPr>
              <a:t>peaks</a:t>
            </a:r>
            <a:r>
              <a:rPr lang="zh-CN" altLang="en-US" sz="1050" dirty="0">
                <a:solidFill>
                  <a:schemeClr val="accent6"/>
                </a:solidFill>
              </a:rPr>
              <a:t> </a:t>
            </a:r>
            <a:r>
              <a:rPr lang="en-US" altLang="zh-CN" sz="1050" dirty="0">
                <a:solidFill>
                  <a:schemeClr val="accent6"/>
                </a:solidFill>
              </a:rPr>
              <a:t>around</a:t>
            </a:r>
            <a:r>
              <a:rPr lang="zh-CN" altLang="en-US" sz="1050" dirty="0">
                <a:solidFill>
                  <a:schemeClr val="accent6"/>
                </a:solidFill>
              </a:rPr>
              <a:t> </a:t>
            </a:r>
            <a:r>
              <a:rPr lang="en-US" altLang="zh-CN" sz="1050" dirty="0">
                <a:solidFill>
                  <a:schemeClr val="accent6"/>
                </a:solidFill>
              </a:rPr>
              <a:t>Oct-Dec</a:t>
            </a:r>
            <a:r>
              <a:rPr lang="zh-CN" altLang="en-US" sz="1050" dirty="0">
                <a:solidFill>
                  <a:schemeClr val="accent6"/>
                </a:solidFill>
              </a:rPr>
              <a:t> </a:t>
            </a:r>
            <a:r>
              <a:rPr lang="en-US" altLang="zh-CN" sz="1050" dirty="0">
                <a:solidFill>
                  <a:schemeClr val="accent6"/>
                </a:solidFill>
              </a:rPr>
              <a:t>while</a:t>
            </a:r>
            <a:r>
              <a:rPr lang="zh-CN" altLang="en-US" sz="1050" dirty="0">
                <a:solidFill>
                  <a:schemeClr val="accent6"/>
                </a:solidFill>
              </a:rPr>
              <a:t> </a:t>
            </a:r>
            <a:r>
              <a:rPr lang="en-US" altLang="zh-CN" sz="1050" dirty="0">
                <a:solidFill>
                  <a:schemeClr val="accent6"/>
                </a:solidFill>
              </a:rPr>
              <a:t>“Extreme</a:t>
            </a:r>
            <a:r>
              <a:rPr lang="zh-CN" altLang="en-US" sz="1050" dirty="0">
                <a:solidFill>
                  <a:schemeClr val="accent6"/>
                </a:solidFill>
              </a:rPr>
              <a:t> </a:t>
            </a:r>
            <a:r>
              <a:rPr lang="en-US" altLang="zh-CN" sz="1050" dirty="0">
                <a:solidFill>
                  <a:schemeClr val="accent6"/>
                </a:solidFill>
              </a:rPr>
              <a:t>Negative”</a:t>
            </a:r>
            <a:r>
              <a:rPr lang="zh-CN" altLang="en-US" sz="1050" dirty="0">
                <a:solidFill>
                  <a:schemeClr val="accent6"/>
                </a:solidFill>
              </a:rPr>
              <a:t> </a:t>
            </a:r>
            <a:r>
              <a:rPr lang="en-US" altLang="zh-CN" sz="1050" dirty="0">
                <a:solidFill>
                  <a:schemeClr val="accent6"/>
                </a:solidFill>
              </a:rPr>
              <a:t>sentiment</a:t>
            </a:r>
            <a:r>
              <a:rPr lang="zh-CN" altLang="en-US" sz="1050" dirty="0">
                <a:solidFill>
                  <a:schemeClr val="accent6"/>
                </a:solidFill>
              </a:rPr>
              <a:t> </a:t>
            </a:r>
            <a:r>
              <a:rPr lang="en-US" altLang="zh-CN" sz="1050" dirty="0">
                <a:solidFill>
                  <a:schemeClr val="accent6"/>
                </a:solidFill>
              </a:rPr>
              <a:t>peaks</a:t>
            </a:r>
            <a:r>
              <a:rPr lang="zh-CN" altLang="en-US" sz="1050" dirty="0">
                <a:solidFill>
                  <a:schemeClr val="accent6"/>
                </a:solidFill>
              </a:rPr>
              <a:t> </a:t>
            </a:r>
            <a:r>
              <a:rPr lang="en-US" altLang="zh-CN" sz="1050" dirty="0">
                <a:solidFill>
                  <a:schemeClr val="accent6"/>
                </a:solidFill>
              </a:rPr>
              <a:t>around</a:t>
            </a:r>
            <a:r>
              <a:rPr lang="zh-CN" altLang="en-US" sz="1050" dirty="0">
                <a:solidFill>
                  <a:schemeClr val="accent6"/>
                </a:solidFill>
              </a:rPr>
              <a:t> </a:t>
            </a:r>
            <a:r>
              <a:rPr lang="en-US" altLang="zh-CN" sz="1050" dirty="0">
                <a:solidFill>
                  <a:schemeClr val="accent6"/>
                </a:solidFill>
              </a:rPr>
              <a:t>May-July.</a:t>
            </a:r>
            <a:endParaRPr lang="en-US" sz="900" dirty="0">
              <a:solidFill>
                <a:schemeClr val="accent6"/>
              </a:solidFill>
            </a:endParaRPr>
          </a:p>
        </p:txBody>
      </p:sp>
    </p:spTree>
    <p:extLst>
      <p:ext uri="{BB962C8B-B14F-4D97-AF65-F5344CB8AC3E}">
        <p14:creationId xmlns:p14="http://schemas.microsoft.com/office/powerpoint/2010/main" val="51340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A03F2586-3667-B9DE-88A5-CA46ED608857}"/>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F73D8262-24D5-65A0-F3DB-66C7DA02DD86}"/>
              </a:ext>
            </a:extLst>
          </p:cNvPr>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sz="2000" dirty="0"/>
              <a:t>Feature </a:t>
            </a:r>
            <a:r>
              <a:rPr lang="en-US" altLang="zh-CN" sz="2000" dirty="0"/>
              <a:t>Importance:</a:t>
            </a:r>
            <a:r>
              <a:rPr lang="zh-CN" altLang="en-US" sz="2000" dirty="0"/>
              <a:t> </a:t>
            </a:r>
            <a:r>
              <a:rPr lang="en-US" altLang="zh-CN" sz="2000" dirty="0"/>
              <a:t>Seasonal</a:t>
            </a:r>
            <a:r>
              <a:rPr lang="zh-CN" altLang="en-US" sz="2000" dirty="0"/>
              <a:t> </a:t>
            </a:r>
            <a:r>
              <a:rPr lang="en-US" altLang="zh-CN" sz="2000" dirty="0"/>
              <a:t>SHAP</a:t>
            </a:r>
            <a:r>
              <a:rPr lang="zh-CN" altLang="en-US" sz="2000" dirty="0"/>
              <a:t> </a:t>
            </a:r>
            <a:r>
              <a:rPr lang="en-US" altLang="zh-CN" sz="2000" dirty="0"/>
              <a:t>Analysis</a:t>
            </a:r>
            <a:r>
              <a:rPr lang="zh-CN" altLang="en-US" sz="2000" dirty="0"/>
              <a:t> </a:t>
            </a:r>
            <a:r>
              <a:rPr lang="en-US" altLang="zh-CN" sz="2000" dirty="0"/>
              <a:t>after</a:t>
            </a:r>
            <a:r>
              <a:rPr lang="zh-CN" altLang="en-US" sz="2000" dirty="0"/>
              <a:t> </a:t>
            </a:r>
            <a:r>
              <a:rPr lang="en-US" altLang="zh-CN" sz="2000" dirty="0" err="1"/>
              <a:t>XGBoost</a:t>
            </a:r>
            <a:endParaRPr lang="en-GB" sz="2000" dirty="0"/>
          </a:p>
        </p:txBody>
      </p:sp>
      <p:sp>
        <p:nvSpPr>
          <p:cNvPr id="261" name="Google Shape;261;p44">
            <a:extLst>
              <a:ext uri="{FF2B5EF4-FFF2-40B4-BE49-F238E27FC236}">
                <a16:creationId xmlns:a16="http://schemas.microsoft.com/office/drawing/2014/main" id="{C0AE132A-38F3-AB87-197C-C3490CF704A1}"/>
              </a:ext>
            </a:extLst>
          </p:cNvPr>
          <p:cNvSpPr txBox="1">
            <a:spLocks noGrp="1"/>
          </p:cNvSpPr>
          <p:nvPr>
            <p:ph type="body" idx="1"/>
          </p:nvPr>
        </p:nvSpPr>
        <p:spPr>
          <a:xfrm>
            <a:off x="547413" y="707744"/>
            <a:ext cx="8049173" cy="2209076"/>
          </a:xfrm>
          <a:prstGeom prst="rect">
            <a:avLst/>
          </a:prstGeom>
        </p:spPr>
        <p:txBody>
          <a:bodyPr spcFirstLastPara="1" wrap="square" lIns="91425" tIns="91425" rIns="91425" bIns="91425" anchor="t" anchorCtr="0">
            <a:noAutofit/>
          </a:bodyPr>
          <a:lstStyle/>
          <a:p>
            <a:pPr marL="0" indent="0">
              <a:lnSpc>
                <a:spcPct val="150000"/>
              </a:lnSpc>
              <a:buClr>
                <a:srgbClr val="273D40"/>
              </a:buClr>
              <a:buSzPts val="600"/>
              <a:buNone/>
            </a:pPr>
            <a:r>
              <a:rPr lang="en-US" altLang="zh-CN" sz="1100" dirty="0">
                <a:latin typeface="Arial" panose="020B0604020202020204" pitchFamily="34" charset="0"/>
                <a:cs typeface="Arial" panose="020B0604020202020204" pitchFamily="34" charset="0"/>
              </a:rPr>
              <a:t>Data</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Preparation:</a:t>
            </a:r>
            <a:r>
              <a:rPr lang="zh-CN" altLang="en-US" sz="1100" dirty="0">
                <a:latin typeface="Arial" panose="020B0604020202020204" pitchFamily="34" charset="0"/>
                <a:cs typeface="Arial" panose="020B0604020202020204" pitchFamily="34" charset="0"/>
              </a:rPr>
              <a:t> </a:t>
            </a:r>
            <a:endParaRPr lang="en-US" altLang="zh-CN" sz="1100" dirty="0">
              <a:latin typeface="Arial" panose="020B0604020202020204" pitchFamily="34" charset="0"/>
              <a:cs typeface="Arial" panose="020B0604020202020204" pitchFamily="34" charset="0"/>
            </a:endParaRPr>
          </a:p>
          <a:p>
            <a:pPr marL="0" indent="0">
              <a:lnSpc>
                <a:spcPct val="150000"/>
              </a:lnSpc>
              <a:buClr>
                <a:srgbClr val="273D40"/>
              </a:buClr>
              <a:buSzPts val="600"/>
              <a:buNone/>
            </a:pPr>
            <a:r>
              <a:rPr lang="en-US" altLang="zh-CN" sz="1100" dirty="0">
                <a:latin typeface="Arial" panose="020B0604020202020204" pitchFamily="34" charset="0"/>
                <a:cs typeface="Arial" panose="020B0604020202020204" pitchFamily="34" charset="0"/>
              </a:rPr>
              <a:t>	1.</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Extract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‘Month’</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to</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capture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seasonal</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patterns</a:t>
            </a:r>
          </a:p>
          <a:p>
            <a:pPr marL="0" indent="0">
              <a:lnSpc>
                <a:spcPct val="150000"/>
              </a:lnSpc>
              <a:buClr>
                <a:srgbClr val="273D40"/>
              </a:buClr>
              <a:buSzPts val="600"/>
              <a:buNone/>
            </a:pPr>
            <a:r>
              <a:rPr lang="en-US" altLang="zh-CN" sz="1100" dirty="0">
                <a:latin typeface="Arial" panose="020B0604020202020204" pitchFamily="34" charset="0"/>
                <a:cs typeface="Arial" panose="020B0604020202020204" pitchFamily="34" charset="0"/>
              </a:rPr>
              <a:t>	2.</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Drop</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redundant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columns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and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create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month</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dummy</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variables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for</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modeling</a:t>
            </a:r>
          </a:p>
          <a:p>
            <a:pPr marL="0" indent="0">
              <a:lnSpc>
                <a:spcPct val="150000"/>
              </a:lnSpc>
              <a:buClr>
                <a:srgbClr val="273D40"/>
              </a:buClr>
              <a:buSzPts val="600"/>
              <a:buNone/>
            </a:pPr>
            <a:endParaRPr lang="en-US" altLang="zh-CN" sz="1100" dirty="0">
              <a:latin typeface="Arial" panose="020B0604020202020204" pitchFamily="34" charset="0"/>
              <a:cs typeface="Arial" panose="020B0604020202020204" pitchFamily="34" charset="0"/>
            </a:endParaRPr>
          </a:p>
          <a:p>
            <a:pPr marL="0" indent="0">
              <a:lnSpc>
                <a:spcPct val="150000"/>
              </a:lnSpc>
              <a:buClr>
                <a:srgbClr val="273D40"/>
              </a:buClr>
              <a:buSzPts val="600"/>
              <a:buNone/>
            </a:pPr>
            <a:r>
              <a:rPr lang="en-US" altLang="zh-CN" sz="1100" dirty="0">
                <a:latin typeface="Arial" panose="020B0604020202020204" pitchFamily="34" charset="0"/>
                <a:cs typeface="Arial" panose="020B0604020202020204" pitchFamily="34" charset="0"/>
              </a:rPr>
              <a:t>Model</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Training:</a:t>
            </a:r>
            <a:r>
              <a:rPr lang="zh-CN" altLang="en-US" sz="1100" dirty="0">
                <a:latin typeface="Arial" panose="020B0604020202020204" pitchFamily="34" charset="0"/>
                <a:cs typeface="Arial" panose="020B0604020202020204" pitchFamily="34" charset="0"/>
              </a:rPr>
              <a:t> </a:t>
            </a:r>
            <a:endParaRPr lang="en-US" altLang="zh-CN" sz="1100" dirty="0">
              <a:latin typeface="Arial" panose="020B0604020202020204" pitchFamily="34" charset="0"/>
              <a:cs typeface="Arial" panose="020B0604020202020204" pitchFamily="34" charset="0"/>
            </a:endParaRPr>
          </a:p>
          <a:p>
            <a:pPr marL="0" indent="0">
              <a:lnSpc>
                <a:spcPct val="150000"/>
              </a:lnSpc>
              <a:buClr>
                <a:srgbClr val="273D40"/>
              </a:buClr>
              <a:buSzPts val="600"/>
              <a:buNone/>
            </a:pPr>
            <a:r>
              <a:rPr lang="en-US" altLang="zh-CN" sz="1100" dirty="0">
                <a:latin typeface="Arial" panose="020B0604020202020204" pitchFamily="34" charset="0"/>
                <a:cs typeface="Arial" panose="020B0604020202020204" pitchFamily="34" charset="0"/>
              </a:rPr>
              <a:t>	1.</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Standardized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inputs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and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trained</a:t>
            </a:r>
            <a:r>
              <a:rPr lang="zh-CN" altLang="en-US" sz="1100" dirty="0">
                <a:latin typeface="Arial" panose="020B0604020202020204" pitchFamily="34" charset="0"/>
                <a:cs typeface="Arial" panose="020B0604020202020204" pitchFamily="34" charset="0"/>
              </a:rPr>
              <a:t> </a:t>
            </a:r>
            <a:r>
              <a:rPr lang="en-US" altLang="zh-CN" sz="1100" dirty="0" err="1">
                <a:latin typeface="Arial" panose="020B0604020202020204" pitchFamily="34" charset="0"/>
                <a:cs typeface="Arial" panose="020B0604020202020204" pitchFamily="34" charset="0"/>
              </a:rPr>
              <a:t>XGBoost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model</a:t>
            </a:r>
          </a:p>
          <a:p>
            <a:pPr marL="0" indent="0">
              <a:lnSpc>
                <a:spcPct val="150000"/>
              </a:lnSpc>
              <a:buClr>
                <a:srgbClr val="273D40"/>
              </a:buClr>
              <a:buSzPts val="600"/>
              <a:buNone/>
            </a:pPr>
            <a:r>
              <a:rPr lang="en-US" altLang="zh-CN" sz="1100" dirty="0">
                <a:latin typeface="Arial" panose="020B0604020202020204" pitchFamily="34" charset="0"/>
                <a:cs typeface="Arial" panose="020B0604020202020204" pitchFamily="34" charset="0"/>
              </a:rPr>
              <a:t>	2.</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Computed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SHAP</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values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to</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asses</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feature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importance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over</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time</a:t>
            </a:r>
          </a:p>
          <a:p>
            <a:pPr marL="0" indent="0">
              <a:lnSpc>
                <a:spcPct val="150000"/>
              </a:lnSpc>
              <a:buClr>
                <a:srgbClr val="273D40"/>
              </a:buClr>
              <a:buSzPts val="600"/>
              <a:buNone/>
            </a:pPr>
            <a:r>
              <a:rPr lang="en-US" altLang="zh-CN" sz="1100" dirty="0">
                <a:latin typeface="Arial" panose="020B0604020202020204" pitchFamily="34" charset="0"/>
                <a:cs typeface="Arial" panose="020B0604020202020204" pitchFamily="34" charset="0"/>
              </a:rPr>
              <a:t>	3.</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Identified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Top</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5</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SHAP</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features(</a:t>
            </a:r>
            <a:r>
              <a:rPr lang="en-US" altLang="zh-CN" sz="1100" dirty="0" err="1">
                <a:latin typeface="Arial" panose="020B0604020202020204" pitchFamily="34" charset="0"/>
                <a:cs typeface="Arial" panose="020B0604020202020204" pitchFamily="34" charset="0"/>
              </a:rPr>
              <a:t>log_return</a:t>
            </a:r>
            <a:r>
              <a:rPr lang="en-US" altLang="zh-CN" sz="1100" dirty="0">
                <a:latin typeface="Arial" panose="020B0604020202020204" pitchFamily="34" charset="0"/>
                <a:cs typeface="Arial" panose="020B0604020202020204" pitchFamily="34" charset="0"/>
              </a:rPr>
              <a: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CS04,</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Noncommercial</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Position-</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Short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(All),</a:t>
            </a:r>
            <a:r>
              <a:rPr lang="zh-CN" altLang="en-US" sz="1100" dirty="0">
                <a:latin typeface="Arial" panose="020B0604020202020204" pitchFamily="34" charset="0"/>
                <a:cs typeface="Arial" panose="020B0604020202020204" pitchFamily="34" charset="0"/>
              </a:rPr>
              <a:t> </a:t>
            </a:r>
            <a:r>
              <a:rPr lang="en-US" altLang="zh-CN" sz="1100" dirty="0" err="1">
                <a:latin typeface="Arial" panose="020B0604020202020204" pitchFamily="34" charset="0"/>
                <a:cs typeface="Arial" panose="020B0604020202020204" pitchFamily="34" charset="0"/>
              </a:rPr>
              <a:t>Spread_Ratio</a:t>
            </a:r>
            <a:r>
              <a:rPr lang="en-US" altLang="zh-CN" sz="1100" dirty="0">
                <a:latin typeface="Arial" panose="020B0604020202020204" pitchFamily="34" charset="0"/>
                <a:cs typeface="Arial" panose="020B0604020202020204" pitchFamily="34" charset="0"/>
              </a:rPr>
              <a: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	</a:t>
            </a:r>
            <a:r>
              <a:rPr lang="zh-CN" altLang="en-US" sz="1100" dirty="0">
                <a:latin typeface="Arial" panose="020B0604020202020204" pitchFamily="34" charset="0"/>
                <a:cs typeface="Arial" panose="020B0604020202020204" pitchFamily="34" charset="0"/>
              </a:rPr>
              <a:t>   </a:t>
            </a:r>
            <a:r>
              <a:rPr lang="en-US" altLang="zh-CN" sz="1100" dirty="0" err="1">
                <a:latin typeface="Arial" panose="020B0604020202020204" pitchFamily="34" charset="0"/>
                <a:cs typeface="Arial" panose="020B0604020202020204" pitchFamily="34" charset="0"/>
              </a:rPr>
              <a:t>OI_Change_Pct</a:t>
            </a:r>
            <a:endParaRPr lang="en-US" altLang="zh-CN" sz="1100" dirty="0">
              <a:latin typeface="Arial" panose="020B0604020202020204" pitchFamily="34" charset="0"/>
              <a:cs typeface="Arial" panose="020B0604020202020204" pitchFamily="34" charset="0"/>
            </a:endParaRPr>
          </a:p>
          <a:p>
            <a:pPr marL="0" indent="0">
              <a:buClr>
                <a:srgbClr val="273D40"/>
              </a:buClr>
              <a:buSzPts val="600"/>
              <a:buNone/>
            </a:pPr>
            <a:endParaRPr lang="en-US" altLang="zh-CN" dirty="0">
              <a:latin typeface="+mn-lt"/>
              <a:cs typeface="+mn-lt"/>
            </a:endParaRPr>
          </a:p>
          <a:p>
            <a:pPr marL="0" indent="0">
              <a:buClr>
                <a:srgbClr val="273D40"/>
              </a:buClr>
              <a:buSzPts val="600"/>
              <a:buNone/>
            </a:pPr>
            <a:endParaRPr lang="en-US" altLang="zh-CN" dirty="0">
              <a:latin typeface="+mn-lt"/>
              <a:cs typeface="+mn-lt"/>
            </a:endParaRPr>
          </a:p>
          <a:p>
            <a:pPr marL="0" indent="0">
              <a:buClr>
                <a:srgbClr val="273D40"/>
              </a:buClr>
              <a:buSzPts val="600"/>
              <a:buNone/>
            </a:pPr>
            <a:endParaRPr lang="en-US" altLang="zh-CN" dirty="0">
              <a:latin typeface="+mn-lt"/>
              <a:cs typeface="+mn-lt"/>
            </a:endParaRPr>
          </a:p>
          <a:p>
            <a:pPr marL="0" indent="0">
              <a:buClr>
                <a:srgbClr val="273D40"/>
              </a:buClr>
              <a:buSzPts val="600"/>
              <a:buNone/>
            </a:pPr>
            <a:endParaRPr lang="en-US" altLang="zh-CN" dirty="0">
              <a:latin typeface="+mn-lt"/>
              <a:cs typeface="+mn-lt"/>
            </a:endParaRPr>
          </a:p>
          <a:p>
            <a:pPr marL="0" lvl="0" indent="0" rtl="0">
              <a:spcBef>
                <a:spcPts val="0"/>
              </a:spcBef>
              <a:spcAft>
                <a:spcPts val="0"/>
              </a:spcAft>
              <a:buClr>
                <a:srgbClr val="273D40"/>
              </a:buClr>
              <a:buSzPts val="600"/>
              <a:buNone/>
            </a:pPr>
            <a:endParaRPr lang="en-US" altLang="zh-CN" dirty="0">
              <a:latin typeface="+mn-lt"/>
              <a:cs typeface="+mn-lt"/>
            </a:endParaRPr>
          </a:p>
          <a:p>
            <a:pPr marL="342900" lvl="0" indent="-342900" rtl="0">
              <a:spcBef>
                <a:spcPts val="0"/>
              </a:spcBef>
              <a:spcAft>
                <a:spcPts val="0"/>
              </a:spcAft>
              <a:buClr>
                <a:srgbClr val="273D40"/>
              </a:buClr>
              <a:buSzPts val="600"/>
              <a:buFont typeface="Arial" panose="020B0604020202020204"/>
              <a:buAutoNum type="arabicPeriod"/>
            </a:pPr>
            <a:endParaRPr lang="en-US" altLang="en-GB" dirty="0">
              <a:latin typeface="+mn-lt"/>
              <a:cs typeface="+mn-lt"/>
            </a:endParaRPr>
          </a:p>
        </p:txBody>
      </p:sp>
      <p:pic>
        <p:nvPicPr>
          <p:cNvPr id="4" name="Picture 3">
            <a:extLst>
              <a:ext uri="{FF2B5EF4-FFF2-40B4-BE49-F238E27FC236}">
                <a16:creationId xmlns:a16="http://schemas.microsoft.com/office/drawing/2014/main" id="{93A1B8BA-EBD3-369E-2DC6-92B652FEF27B}"/>
              </a:ext>
            </a:extLst>
          </p:cNvPr>
          <p:cNvPicPr>
            <a:picLocks noChangeAspect="1"/>
          </p:cNvPicPr>
          <p:nvPr/>
        </p:nvPicPr>
        <p:blipFill>
          <a:blip r:embed="rId3"/>
          <a:stretch>
            <a:fillRect/>
          </a:stretch>
        </p:blipFill>
        <p:spPr>
          <a:xfrm>
            <a:off x="943032" y="3248822"/>
            <a:ext cx="3485730" cy="1702876"/>
          </a:xfrm>
          <a:prstGeom prst="rect">
            <a:avLst/>
          </a:prstGeom>
        </p:spPr>
      </p:pic>
      <p:pic>
        <p:nvPicPr>
          <p:cNvPr id="6" name="Picture 5">
            <a:extLst>
              <a:ext uri="{FF2B5EF4-FFF2-40B4-BE49-F238E27FC236}">
                <a16:creationId xmlns:a16="http://schemas.microsoft.com/office/drawing/2014/main" id="{BCE1E185-97D8-DFC5-8A74-65B6F24EB4D4}"/>
              </a:ext>
            </a:extLst>
          </p:cNvPr>
          <p:cNvPicPr>
            <a:picLocks noChangeAspect="1"/>
          </p:cNvPicPr>
          <p:nvPr/>
        </p:nvPicPr>
        <p:blipFill>
          <a:blip r:embed="rId4"/>
          <a:stretch>
            <a:fillRect/>
          </a:stretch>
        </p:blipFill>
        <p:spPr>
          <a:xfrm>
            <a:off x="5161045" y="3175923"/>
            <a:ext cx="2231646" cy="1775775"/>
          </a:xfrm>
          <a:prstGeom prst="rect">
            <a:avLst/>
          </a:prstGeom>
        </p:spPr>
      </p:pic>
      <p:sp>
        <p:nvSpPr>
          <p:cNvPr id="7" name="TextBox 6">
            <a:extLst>
              <a:ext uri="{FF2B5EF4-FFF2-40B4-BE49-F238E27FC236}">
                <a16:creationId xmlns:a16="http://schemas.microsoft.com/office/drawing/2014/main" id="{38D716A4-67CC-ED98-27BA-1EB19DDB9978}"/>
              </a:ext>
            </a:extLst>
          </p:cNvPr>
          <p:cNvSpPr txBox="1"/>
          <p:nvPr/>
        </p:nvSpPr>
        <p:spPr>
          <a:xfrm>
            <a:off x="7537462" y="3248822"/>
            <a:ext cx="1432673" cy="1241045"/>
          </a:xfrm>
          <a:prstGeom prst="rect">
            <a:avLst/>
          </a:prstGeom>
          <a:noFill/>
        </p:spPr>
        <p:txBody>
          <a:bodyPr wrap="square" rtlCol="0">
            <a:spAutoFit/>
          </a:bodyPr>
          <a:lstStyle/>
          <a:p>
            <a:pPr>
              <a:lnSpc>
                <a:spcPct val="150000"/>
              </a:lnSpc>
            </a:pPr>
            <a:r>
              <a:rPr lang="en-US" altLang="zh-CN" sz="1050" dirty="0">
                <a:solidFill>
                  <a:schemeClr val="accent6"/>
                </a:solidFill>
              </a:rPr>
              <a:t>The first</a:t>
            </a:r>
            <a:r>
              <a:rPr lang="zh-CN" altLang="en-US" sz="1050" dirty="0">
                <a:solidFill>
                  <a:schemeClr val="accent6"/>
                </a:solidFill>
              </a:rPr>
              <a:t> </a:t>
            </a:r>
            <a:r>
              <a:rPr lang="en-US" sz="1050" dirty="0">
                <a:solidFill>
                  <a:schemeClr val="accent6"/>
                </a:solidFill>
              </a:rPr>
              <a:t>feature</a:t>
            </a:r>
            <a:r>
              <a:rPr lang="zh-CN" altLang="en-US" sz="1050" dirty="0">
                <a:solidFill>
                  <a:schemeClr val="accent6"/>
                </a:solidFill>
              </a:rPr>
              <a:t> </a:t>
            </a:r>
            <a:r>
              <a:rPr lang="en-US" altLang="zh-CN" sz="1050" dirty="0">
                <a:solidFill>
                  <a:schemeClr val="accent6"/>
                </a:solidFill>
              </a:rPr>
              <a:t>(</a:t>
            </a:r>
            <a:r>
              <a:rPr lang="en-US" altLang="zh-CN" sz="1050" dirty="0" err="1">
                <a:solidFill>
                  <a:schemeClr val="accent6"/>
                </a:solidFill>
              </a:rPr>
              <a:t>log_return</a:t>
            </a:r>
            <a:r>
              <a:rPr lang="en-US" altLang="zh-CN" sz="1050" dirty="0">
                <a:solidFill>
                  <a:schemeClr val="accent6"/>
                </a:solidFill>
              </a:rPr>
              <a:t>)</a:t>
            </a:r>
            <a:r>
              <a:rPr lang="zh-CN" altLang="en-US" sz="1050" dirty="0">
                <a:solidFill>
                  <a:schemeClr val="accent6"/>
                </a:solidFill>
              </a:rPr>
              <a:t> </a:t>
            </a:r>
            <a:r>
              <a:rPr lang="en-US" sz="1050" dirty="0">
                <a:solidFill>
                  <a:schemeClr val="accent6"/>
                </a:solidFill>
              </a:rPr>
              <a:t> </a:t>
            </a:r>
            <a:r>
              <a:rPr lang="en-US" altLang="zh-CN" sz="1000" dirty="0">
                <a:solidFill>
                  <a:schemeClr val="accent6"/>
                </a:solidFill>
              </a:rPr>
              <a:t>captured</a:t>
            </a:r>
            <a:r>
              <a:rPr lang="zh-CN" altLang="en-US" sz="1000" dirty="0">
                <a:solidFill>
                  <a:schemeClr val="accent6"/>
                </a:solidFill>
              </a:rPr>
              <a:t> </a:t>
            </a:r>
            <a:r>
              <a:rPr lang="en-US" altLang="zh-CN" sz="1000" dirty="0">
                <a:solidFill>
                  <a:schemeClr val="accent6"/>
                </a:solidFill>
              </a:rPr>
              <a:t>over</a:t>
            </a:r>
            <a:r>
              <a:rPr lang="zh-CN" altLang="en-US" sz="1000" dirty="0">
                <a:solidFill>
                  <a:schemeClr val="accent6"/>
                </a:solidFill>
              </a:rPr>
              <a:t> </a:t>
            </a:r>
            <a:r>
              <a:rPr lang="en-US" altLang="zh-CN" sz="1000" dirty="0">
                <a:solidFill>
                  <a:schemeClr val="accent6"/>
                </a:solidFill>
              </a:rPr>
              <a:t>90%</a:t>
            </a:r>
            <a:endParaRPr lang="en-US" sz="1000" dirty="0">
              <a:solidFill>
                <a:schemeClr val="accent6"/>
              </a:solidFill>
            </a:endParaRPr>
          </a:p>
          <a:p>
            <a:pPr>
              <a:lnSpc>
                <a:spcPct val="150000"/>
              </a:lnSpc>
            </a:pPr>
            <a:r>
              <a:rPr lang="en-US" altLang="zh-CN" sz="1000" dirty="0">
                <a:solidFill>
                  <a:schemeClr val="accent6"/>
                </a:solidFill>
              </a:rPr>
              <a:t>variance,</a:t>
            </a:r>
            <a:r>
              <a:rPr lang="zh-CN" altLang="en-US" sz="1000" dirty="0">
                <a:solidFill>
                  <a:schemeClr val="accent6"/>
                </a:solidFill>
              </a:rPr>
              <a:t> </a:t>
            </a:r>
            <a:r>
              <a:rPr lang="en-US" altLang="zh-CN" sz="1000" dirty="0">
                <a:solidFill>
                  <a:schemeClr val="accent6"/>
                </a:solidFill>
              </a:rPr>
              <a:t>confirming</a:t>
            </a:r>
            <a:r>
              <a:rPr lang="zh-CN" altLang="en-US" sz="1000" dirty="0">
                <a:solidFill>
                  <a:schemeClr val="accent6"/>
                </a:solidFill>
              </a:rPr>
              <a:t> </a:t>
            </a:r>
            <a:r>
              <a:rPr lang="en-US" altLang="zh-CN" sz="1000" dirty="0">
                <a:solidFill>
                  <a:schemeClr val="accent6"/>
                </a:solidFill>
              </a:rPr>
              <a:t>seasonal</a:t>
            </a:r>
            <a:r>
              <a:rPr lang="zh-CN" altLang="en-US" sz="1000" dirty="0">
                <a:solidFill>
                  <a:schemeClr val="accent6"/>
                </a:solidFill>
              </a:rPr>
              <a:t> </a:t>
            </a:r>
            <a:r>
              <a:rPr lang="en-US" altLang="zh-CN" sz="1000" dirty="0">
                <a:solidFill>
                  <a:schemeClr val="accent6"/>
                </a:solidFill>
              </a:rPr>
              <a:t>drivers.</a:t>
            </a:r>
            <a:endParaRPr lang="en-CN" sz="1000" dirty="0">
              <a:solidFill>
                <a:schemeClr val="accent6"/>
              </a:solidFill>
            </a:endParaRPr>
          </a:p>
        </p:txBody>
      </p:sp>
    </p:spTree>
    <p:extLst>
      <p:ext uri="{BB962C8B-B14F-4D97-AF65-F5344CB8AC3E}">
        <p14:creationId xmlns:p14="http://schemas.microsoft.com/office/powerpoint/2010/main" val="1426989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A9BE9611-D6EB-BE4F-FDAD-BEE56EE1A668}"/>
            </a:ext>
          </a:extLst>
        </p:cNvPr>
        <p:cNvGrpSpPr/>
        <p:nvPr/>
      </p:nvGrpSpPr>
      <p:grpSpPr>
        <a:xfrm>
          <a:off x="0" y="0"/>
          <a:ext cx="0" cy="0"/>
          <a:chOff x="0" y="0"/>
          <a:chExt cx="0" cy="0"/>
        </a:xfrm>
      </p:grpSpPr>
      <p:sp>
        <p:nvSpPr>
          <p:cNvPr id="260" name="Google Shape;260;p44">
            <a:extLst>
              <a:ext uri="{FF2B5EF4-FFF2-40B4-BE49-F238E27FC236}">
                <a16:creationId xmlns:a16="http://schemas.microsoft.com/office/drawing/2014/main" id="{7B874F0E-F200-49CF-902E-FFBBA73CADE0}"/>
              </a:ext>
            </a:extLst>
          </p:cNvPr>
          <p:cNvSpPr txBox="1">
            <a:spLocks noGrp="1"/>
          </p:cNvSpPr>
          <p:nvPr>
            <p:ph type="title"/>
          </p:nvPr>
        </p:nvSpPr>
        <p:spPr>
          <a:xfrm>
            <a:off x="547413" y="359704"/>
            <a:ext cx="7762699" cy="530225"/>
          </a:xfrm>
          <a:prstGeom prst="rect">
            <a:avLst/>
          </a:prstGeom>
        </p:spPr>
        <p:txBody>
          <a:bodyPr spcFirstLastPara="1" wrap="square" lIns="91425" tIns="0" rIns="91425" bIns="91425" anchor="t" anchorCtr="0">
            <a:noAutofit/>
          </a:bodyPr>
          <a:lstStyle/>
          <a:p>
            <a:pPr marL="0" lvl="0" indent="0" rtl="0">
              <a:spcBef>
                <a:spcPts val="0"/>
              </a:spcBef>
              <a:spcAft>
                <a:spcPts val="0"/>
              </a:spcAft>
              <a:buNone/>
            </a:pPr>
            <a:r>
              <a:rPr lang="en-US" altLang="zh-CN" sz="2000" dirty="0"/>
              <a:t>Model</a:t>
            </a:r>
            <a:r>
              <a:rPr lang="zh-CN" altLang="en-US" sz="2000" dirty="0"/>
              <a:t> </a:t>
            </a:r>
            <a:r>
              <a:rPr lang="en-US" altLang="zh-CN" sz="2000" dirty="0"/>
              <a:t>Performance</a:t>
            </a:r>
            <a:r>
              <a:rPr lang="zh-CN" altLang="en-US" sz="2000" dirty="0"/>
              <a:t> </a:t>
            </a:r>
            <a:r>
              <a:rPr lang="en-US" altLang="zh-CN" sz="2000" dirty="0"/>
              <a:t>and</a:t>
            </a:r>
            <a:r>
              <a:rPr lang="zh-CN" altLang="en-US" sz="2000" dirty="0"/>
              <a:t> </a:t>
            </a:r>
            <a:r>
              <a:rPr lang="en-US" altLang="zh-CN" sz="2000" dirty="0"/>
              <a:t>Insights</a:t>
            </a:r>
            <a:endParaRPr lang="en-GB" sz="2000" dirty="0"/>
          </a:p>
        </p:txBody>
      </p:sp>
      <p:sp>
        <p:nvSpPr>
          <p:cNvPr id="261" name="Google Shape;261;p44">
            <a:extLst>
              <a:ext uri="{FF2B5EF4-FFF2-40B4-BE49-F238E27FC236}">
                <a16:creationId xmlns:a16="http://schemas.microsoft.com/office/drawing/2014/main" id="{254EC8C1-FA67-6C23-DC07-328AE1AF3555}"/>
              </a:ext>
            </a:extLst>
          </p:cNvPr>
          <p:cNvSpPr txBox="1">
            <a:spLocks noGrp="1"/>
          </p:cNvSpPr>
          <p:nvPr>
            <p:ph type="body" idx="1"/>
          </p:nvPr>
        </p:nvSpPr>
        <p:spPr>
          <a:xfrm>
            <a:off x="547414" y="707744"/>
            <a:ext cx="3807610" cy="2651682"/>
          </a:xfrm>
          <a:prstGeom prst="rect">
            <a:avLst/>
          </a:prstGeom>
        </p:spPr>
        <p:txBody>
          <a:bodyPr spcFirstLastPara="1" wrap="square" lIns="91425" tIns="91425" rIns="91425" bIns="91425" anchor="t" anchorCtr="0">
            <a:noAutofit/>
          </a:bodyPr>
          <a:lstStyle/>
          <a:p>
            <a:pPr>
              <a:lnSpc>
                <a:spcPct val="150000"/>
              </a:lnSpc>
              <a:buNone/>
            </a:pPr>
            <a:r>
              <a:rPr lang="en-US" sz="1000" dirty="0">
                <a:latin typeface="Arial" panose="020B0604020202020204" pitchFamily="34" charset="0"/>
                <a:cs typeface="Arial" panose="020B0604020202020204" pitchFamily="34" charset="0"/>
              </a:rPr>
              <a:t>Seasonal Rolling </a:t>
            </a:r>
            <a:r>
              <a:rPr lang="en-US" sz="1000" dirty="0" err="1">
                <a:latin typeface="Arial" panose="020B0604020202020204" pitchFamily="34" charset="0"/>
                <a:cs typeface="Arial" panose="020B0604020202020204" pitchFamily="34" charset="0"/>
              </a:rPr>
              <a:t>XGBoost</a:t>
            </a:r>
            <a:r>
              <a:rPr lang="en-US" sz="1000" dirty="0">
                <a:latin typeface="Arial" panose="020B0604020202020204" pitchFamily="34" charset="0"/>
                <a:cs typeface="Arial" panose="020B0604020202020204" pitchFamily="34" charset="0"/>
              </a:rPr>
              <a:t> Evaluation</a:t>
            </a:r>
          </a:p>
          <a:p>
            <a:pPr marL="177800" indent="0">
              <a:lnSpc>
                <a:spcPct val="150000"/>
              </a:lnSpc>
              <a:buNone/>
            </a:pPr>
            <a:r>
              <a:rPr lang="en-US" sz="1000" dirty="0">
                <a:latin typeface="Arial" panose="020B0604020202020204" pitchFamily="34" charset="0"/>
                <a:cs typeface="Arial" panose="020B0604020202020204" pitchFamily="34" charset="0"/>
              </a:rPr>
              <a:t>	Rolling expanding training by month.</a:t>
            </a:r>
          </a:p>
          <a:p>
            <a:pPr marL="177800" indent="0">
              <a:lnSpc>
                <a:spcPct val="150000"/>
              </a:lnSpc>
              <a:buNone/>
            </a:pPr>
            <a:r>
              <a:rPr lang="en-US" sz="1000" dirty="0">
                <a:latin typeface="Arial" panose="020B0604020202020204" pitchFamily="34" charset="0"/>
                <a:cs typeface="Arial" panose="020B0604020202020204" pitchFamily="34" charset="0"/>
              </a:rPr>
              <a:t>	Average In-sample R²: 0.90</a:t>
            </a:r>
            <a:r>
              <a:rPr lang="en-US" altLang="zh-CN" sz="1000" dirty="0">
                <a:latin typeface="Arial" panose="020B0604020202020204" pitchFamily="34" charset="0"/>
                <a:cs typeface="Arial" panose="020B0604020202020204" pitchFamily="34" charset="0"/>
              </a:rPr>
              <a:t>78</a:t>
            </a:r>
          </a:p>
          <a:p>
            <a:pPr marL="177800" indent="0">
              <a:lnSpc>
                <a:spcPct val="150000"/>
              </a:lnSpc>
              <a:buNone/>
            </a:pPr>
            <a:r>
              <a:rPr lang="en-US" sz="1000" dirty="0">
                <a:latin typeface="Arial" panose="020B0604020202020204" pitchFamily="34" charset="0"/>
                <a:cs typeface="Arial" panose="020B0604020202020204" pitchFamily="34" charset="0"/>
              </a:rPr>
              <a:t>	Average Rolling MSE: 0.0</a:t>
            </a:r>
            <a:r>
              <a:rPr lang="en-US" altLang="zh-CN" sz="1000" dirty="0">
                <a:latin typeface="Arial" panose="020B0604020202020204" pitchFamily="34" charset="0"/>
                <a:cs typeface="Arial" panose="020B0604020202020204" pitchFamily="34" charset="0"/>
              </a:rPr>
              <a:t>235</a:t>
            </a:r>
            <a:endParaRPr lang="en-US" sz="1000" dirty="0">
              <a:latin typeface="Arial" panose="020B0604020202020204" pitchFamily="34" charset="0"/>
              <a:cs typeface="Arial" panose="020B0604020202020204" pitchFamily="34" charset="0"/>
            </a:endParaRPr>
          </a:p>
          <a:p>
            <a:pPr marL="177800" indent="0">
              <a:lnSpc>
                <a:spcPct val="150000"/>
              </a:lnSpc>
              <a:buNone/>
            </a:pPr>
            <a:r>
              <a:rPr lang="en-US" sz="1000" dirty="0">
                <a:latin typeface="Arial" panose="020B0604020202020204" pitchFamily="34" charset="0"/>
                <a:cs typeface="Arial" panose="020B0604020202020204" pitchFamily="34" charset="0"/>
              </a:rPr>
              <a:t>	Out-of-Sample R²: -0.</a:t>
            </a:r>
            <a:r>
              <a:rPr lang="en-US" altLang="zh-CN" sz="1000" dirty="0">
                <a:latin typeface="Arial" panose="020B0604020202020204" pitchFamily="34" charset="0"/>
                <a:cs typeface="Arial" panose="020B0604020202020204" pitchFamily="34" charset="0"/>
              </a:rPr>
              <a:t>882</a:t>
            </a:r>
          </a:p>
          <a:p>
            <a:pPr marL="177800" indent="0">
              <a:lnSpc>
                <a:spcPct val="150000"/>
              </a:lnSpc>
              <a:buNone/>
            </a:pPr>
            <a:r>
              <a:rPr lang="en-US" altLang="zh-CN" sz="1000" dirty="0">
                <a:latin typeface="Arial" panose="020B0604020202020204" pitchFamily="34" charset="0"/>
                <a:cs typeface="Arial" panose="020B0604020202020204" pitchFamily="34" charset="0"/>
              </a:rPr>
              <a:t>	Out</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–of-Sample</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MSE:</a:t>
            </a:r>
            <a:r>
              <a:rPr lang="zh-CN" altLang="en-US" sz="1000" dirty="0">
                <a:latin typeface="Arial" panose="020B0604020202020204" pitchFamily="34" charset="0"/>
                <a:cs typeface="Arial" panose="020B0604020202020204" pitchFamily="34" charset="0"/>
              </a:rPr>
              <a:t> </a:t>
            </a:r>
            <a:r>
              <a:rPr lang="en-US" altLang="zh-CN" sz="1000" dirty="0">
                <a:latin typeface="Arial" panose="020B0604020202020204" pitchFamily="34" charset="0"/>
                <a:cs typeface="Arial" panose="020B0604020202020204" pitchFamily="34" charset="0"/>
              </a:rPr>
              <a:t>0.0235</a:t>
            </a:r>
            <a:endParaRPr lang="en-US" sz="1000" dirty="0">
              <a:latin typeface="Arial" panose="020B0604020202020204" pitchFamily="34" charset="0"/>
              <a:cs typeface="Arial" panose="020B0604020202020204" pitchFamily="34" charset="0"/>
            </a:endParaRPr>
          </a:p>
          <a:p>
            <a:pPr>
              <a:lnSpc>
                <a:spcPct val="150000"/>
              </a:lnSpc>
              <a:buNone/>
            </a:pPr>
            <a:r>
              <a:rPr lang="en-US" sz="1000" dirty="0">
                <a:latin typeface="Arial" panose="020B0604020202020204" pitchFamily="34" charset="0"/>
                <a:cs typeface="Arial" panose="020B0604020202020204" pitchFamily="34" charset="0"/>
              </a:rPr>
              <a:t>Key Observations</a:t>
            </a:r>
          </a:p>
          <a:p>
            <a:pPr marL="177800" indent="0">
              <a:lnSpc>
                <a:spcPct val="150000"/>
              </a:lnSpc>
              <a:buNone/>
            </a:pPr>
            <a:r>
              <a:rPr lang="en-US" sz="1000" dirty="0">
                <a:latin typeface="Arial" panose="020B0604020202020204" pitchFamily="34" charset="0"/>
                <a:cs typeface="Arial" panose="020B0604020202020204" pitchFamily="34" charset="0"/>
              </a:rPr>
              <a:t>	Strong in-sample fit; limited out-of-sample 	predictability due to market noise.</a:t>
            </a:r>
          </a:p>
          <a:p>
            <a:pPr marL="177800" indent="0">
              <a:lnSpc>
                <a:spcPct val="150000"/>
              </a:lnSpc>
              <a:buNone/>
            </a:pPr>
            <a:r>
              <a:rPr lang="en-US" sz="1000" dirty="0">
                <a:latin typeface="Arial" panose="020B0604020202020204" pitchFamily="34" charset="0"/>
                <a:cs typeface="Arial" panose="020B0604020202020204" pitchFamily="34" charset="0"/>
              </a:rPr>
              <a:t>	Actual returns exhibit large regime shifts not 	fully captured by the model.</a:t>
            </a:r>
          </a:p>
          <a:p>
            <a:pPr marL="177800" indent="0">
              <a:lnSpc>
                <a:spcPct val="150000"/>
              </a:lnSpc>
              <a:buNone/>
            </a:pPr>
            <a:r>
              <a:rPr lang="en-US" sz="1000" dirty="0">
                <a:latin typeface="Arial" panose="020B0604020202020204" pitchFamily="34" charset="0"/>
                <a:cs typeface="Arial" panose="020B0604020202020204" pitchFamily="34" charset="0"/>
              </a:rPr>
              <a:t>	Model captures general structure but 	struggles with extreme volatility periods</a:t>
            </a:r>
            <a:r>
              <a:rPr lang="en-US" sz="1050" dirty="0">
                <a:latin typeface="Arial" panose="020B0604020202020204" pitchFamily="34" charset="0"/>
                <a:cs typeface="Arial" panose="020B0604020202020204" pitchFamily="34" charset="0"/>
              </a:rPr>
              <a:t>.</a:t>
            </a:r>
          </a:p>
          <a:p>
            <a:pPr marL="0" indent="0">
              <a:buClr>
                <a:srgbClr val="273D40"/>
              </a:buClr>
              <a:buSzPts val="600"/>
              <a:buNone/>
            </a:pPr>
            <a:endParaRPr lang="en-US" altLang="zh-CN" dirty="0">
              <a:latin typeface="+mn-lt"/>
              <a:cs typeface="+mn-lt"/>
            </a:endParaRPr>
          </a:p>
          <a:p>
            <a:pPr marL="0" indent="0">
              <a:buClr>
                <a:srgbClr val="273D40"/>
              </a:buClr>
              <a:buSzPts val="600"/>
              <a:buNone/>
            </a:pPr>
            <a:endParaRPr lang="en-US" altLang="zh-CN" dirty="0">
              <a:latin typeface="+mn-lt"/>
              <a:cs typeface="+mn-lt"/>
            </a:endParaRPr>
          </a:p>
          <a:p>
            <a:pPr marL="0" indent="0">
              <a:buClr>
                <a:srgbClr val="273D40"/>
              </a:buClr>
              <a:buSzPts val="600"/>
              <a:buNone/>
            </a:pPr>
            <a:endParaRPr lang="en-US" altLang="zh-CN" dirty="0">
              <a:latin typeface="+mn-lt"/>
              <a:cs typeface="+mn-lt"/>
            </a:endParaRPr>
          </a:p>
          <a:p>
            <a:pPr marL="0" indent="0">
              <a:buClr>
                <a:srgbClr val="273D40"/>
              </a:buClr>
              <a:buSzPts val="600"/>
              <a:buNone/>
            </a:pPr>
            <a:endParaRPr lang="en-US" altLang="zh-CN" dirty="0">
              <a:latin typeface="+mn-lt"/>
              <a:cs typeface="+mn-lt"/>
            </a:endParaRPr>
          </a:p>
          <a:p>
            <a:pPr marL="0" lvl="0" indent="0" rtl="0">
              <a:spcBef>
                <a:spcPts val="0"/>
              </a:spcBef>
              <a:spcAft>
                <a:spcPts val="0"/>
              </a:spcAft>
              <a:buClr>
                <a:srgbClr val="273D40"/>
              </a:buClr>
              <a:buSzPts val="600"/>
              <a:buNone/>
            </a:pPr>
            <a:endParaRPr lang="en-US" altLang="zh-CN" dirty="0">
              <a:latin typeface="+mn-lt"/>
              <a:cs typeface="+mn-lt"/>
            </a:endParaRPr>
          </a:p>
          <a:p>
            <a:pPr marL="342900" lvl="0" indent="-342900" rtl="0">
              <a:spcBef>
                <a:spcPts val="0"/>
              </a:spcBef>
              <a:spcAft>
                <a:spcPts val="0"/>
              </a:spcAft>
              <a:buClr>
                <a:srgbClr val="273D40"/>
              </a:buClr>
              <a:buSzPts val="600"/>
              <a:buFont typeface="Arial" panose="020B0604020202020204"/>
              <a:buAutoNum type="arabicPeriod"/>
            </a:pPr>
            <a:endParaRPr lang="en-US" altLang="en-GB" dirty="0">
              <a:latin typeface="+mn-lt"/>
              <a:cs typeface="+mn-lt"/>
            </a:endParaRPr>
          </a:p>
        </p:txBody>
      </p:sp>
      <p:pic>
        <p:nvPicPr>
          <p:cNvPr id="3" name="Picture 2">
            <a:extLst>
              <a:ext uri="{FF2B5EF4-FFF2-40B4-BE49-F238E27FC236}">
                <a16:creationId xmlns:a16="http://schemas.microsoft.com/office/drawing/2014/main" id="{6A968F6D-5FB7-3FC8-7363-7B47330B70A1}"/>
              </a:ext>
            </a:extLst>
          </p:cNvPr>
          <p:cNvPicPr>
            <a:picLocks noChangeAspect="1"/>
          </p:cNvPicPr>
          <p:nvPr/>
        </p:nvPicPr>
        <p:blipFill>
          <a:blip r:embed="rId3"/>
          <a:stretch>
            <a:fillRect/>
          </a:stretch>
        </p:blipFill>
        <p:spPr>
          <a:xfrm>
            <a:off x="4572000" y="3020728"/>
            <a:ext cx="4505181" cy="1871522"/>
          </a:xfrm>
          <a:prstGeom prst="rect">
            <a:avLst/>
          </a:prstGeom>
        </p:spPr>
      </p:pic>
      <p:pic>
        <p:nvPicPr>
          <p:cNvPr id="6" name="Picture 5">
            <a:extLst>
              <a:ext uri="{FF2B5EF4-FFF2-40B4-BE49-F238E27FC236}">
                <a16:creationId xmlns:a16="http://schemas.microsoft.com/office/drawing/2014/main" id="{A7FF8E47-2752-C493-7D4D-1313CB179B3C}"/>
              </a:ext>
            </a:extLst>
          </p:cNvPr>
          <p:cNvPicPr>
            <a:picLocks noChangeAspect="1"/>
          </p:cNvPicPr>
          <p:nvPr/>
        </p:nvPicPr>
        <p:blipFill>
          <a:blip r:embed="rId4"/>
          <a:stretch>
            <a:fillRect/>
          </a:stretch>
        </p:blipFill>
        <p:spPr>
          <a:xfrm>
            <a:off x="4572000" y="251250"/>
            <a:ext cx="3083738" cy="2537582"/>
          </a:xfrm>
          <a:prstGeom prst="rect">
            <a:avLst/>
          </a:prstGeom>
        </p:spPr>
      </p:pic>
      <p:sp>
        <p:nvSpPr>
          <p:cNvPr id="7" name="TextBox 6">
            <a:extLst>
              <a:ext uri="{FF2B5EF4-FFF2-40B4-BE49-F238E27FC236}">
                <a16:creationId xmlns:a16="http://schemas.microsoft.com/office/drawing/2014/main" id="{D76725A7-8D90-92E4-754E-9C30D1D0BAC4}"/>
              </a:ext>
            </a:extLst>
          </p:cNvPr>
          <p:cNvSpPr txBox="1"/>
          <p:nvPr/>
        </p:nvSpPr>
        <p:spPr>
          <a:xfrm>
            <a:off x="7720933" y="181213"/>
            <a:ext cx="1317356" cy="2585323"/>
          </a:xfrm>
          <a:prstGeom prst="rect">
            <a:avLst/>
          </a:prstGeom>
          <a:noFill/>
        </p:spPr>
        <p:txBody>
          <a:bodyPr wrap="square" rtlCol="0">
            <a:spAutoFit/>
          </a:bodyPr>
          <a:lstStyle/>
          <a:p>
            <a:r>
              <a:rPr lang="en-US" sz="900" dirty="0">
                <a:solidFill>
                  <a:schemeClr val="accent6"/>
                </a:solidFill>
              </a:rPr>
              <a:t>The model captures seasonal patterns well initially, but market drift, changing participant behavior, or evolving market structure erode model performance over time.</a:t>
            </a:r>
          </a:p>
          <a:p>
            <a:endParaRPr lang="en-US" sz="900" dirty="0">
              <a:solidFill>
                <a:schemeClr val="accent6"/>
              </a:solidFill>
            </a:endParaRPr>
          </a:p>
          <a:p>
            <a:endParaRPr lang="en-US" sz="900" dirty="0">
              <a:solidFill>
                <a:schemeClr val="accent6"/>
              </a:solidFill>
            </a:endParaRPr>
          </a:p>
          <a:p>
            <a:r>
              <a:rPr lang="en-US" sz="900" dirty="0">
                <a:solidFill>
                  <a:schemeClr val="accent6"/>
                </a:solidFill>
              </a:rPr>
              <a:t>The model becomes more stable over time but cannot eliminate sudden forecast errors caused by rare or extreme market events.</a:t>
            </a:r>
            <a:endParaRPr lang="en-CN" sz="900" dirty="0">
              <a:solidFill>
                <a:schemeClr val="accent6"/>
              </a:solidFill>
            </a:endParaRPr>
          </a:p>
        </p:txBody>
      </p:sp>
      <p:sp>
        <p:nvSpPr>
          <p:cNvPr id="8" name="TextBox 7">
            <a:extLst>
              <a:ext uri="{FF2B5EF4-FFF2-40B4-BE49-F238E27FC236}">
                <a16:creationId xmlns:a16="http://schemas.microsoft.com/office/drawing/2014/main" id="{7DBDFA72-E6DC-A536-7C72-BD370454C1E8}"/>
              </a:ext>
            </a:extLst>
          </p:cNvPr>
          <p:cNvSpPr txBox="1"/>
          <p:nvPr/>
        </p:nvSpPr>
        <p:spPr>
          <a:xfrm>
            <a:off x="764391" y="4148153"/>
            <a:ext cx="3807609" cy="707886"/>
          </a:xfrm>
          <a:prstGeom prst="rect">
            <a:avLst/>
          </a:prstGeom>
          <a:noFill/>
        </p:spPr>
        <p:txBody>
          <a:bodyPr wrap="square" rtlCol="0">
            <a:spAutoFit/>
          </a:bodyPr>
          <a:lstStyle/>
          <a:p>
            <a:r>
              <a:rPr lang="en-US" sz="1000" dirty="0">
                <a:solidFill>
                  <a:schemeClr val="accent6"/>
                </a:solidFill>
              </a:rPr>
              <a:t>The model is effective at stabilizing predictions and avoiding overfitting to noise but struggles to anticipate tail events. This behavior is consistent with a bias-variance trade-off in forecasting volatile financial series.</a:t>
            </a:r>
            <a:endParaRPr lang="en-CN" sz="1000" dirty="0">
              <a:solidFill>
                <a:schemeClr val="accent6"/>
              </a:solidFill>
            </a:endParaRPr>
          </a:p>
        </p:txBody>
      </p:sp>
    </p:spTree>
    <p:extLst>
      <p:ext uri="{BB962C8B-B14F-4D97-AF65-F5344CB8AC3E}">
        <p14:creationId xmlns:p14="http://schemas.microsoft.com/office/powerpoint/2010/main" val="201242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08599" y="381300"/>
            <a:ext cx="7853509" cy="682729"/>
          </a:xfrm>
        </p:spPr>
        <p:txBody>
          <a:bodyPr/>
          <a:lstStyle/>
          <a:p>
            <a:r>
              <a:rPr lang="en-US" dirty="0"/>
              <a:t>Feature Engineering</a:t>
            </a:r>
          </a:p>
        </p:txBody>
      </p:sp>
      <p:sp>
        <p:nvSpPr>
          <p:cNvPr id="6" name="TextBox 5"/>
          <p:cNvSpPr txBox="1"/>
          <p:nvPr/>
        </p:nvSpPr>
        <p:spPr>
          <a:xfrm>
            <a:off x="581892" y="987027"/>
            <a:ext cx="7496063" cy="318998"/>
          </a:xfrm>
          <a:prstGeom prst="rect">
            <a:avLst/>
          </a:prstGeom>
          <a:noFill/>
        </p:spPr>
        <p:txBody>
          <a:bodyPr wrap="square">
            <a:spAutoFit/>
          </a:bodyPr>
          <a:lstStyle/>
          <a:p>
            <a:pPr marL="323850" indent="-171450">
              <a:lnSpc>
                <a:spcPct val="115000"/>
              </a:lnSpc>
              <a:spcBef>
                <a:spcPts val="1200"/>
              </a:spcBef>
              <a:buSzPts val="1200"/>
            </a:pPr>
            <a:r>
              <a:rPr lang="en-US" dirty="0">
                <a:solidFill>
                  <a:schemeClr val="bg1"/>
                </a:solidFill>
              </a:rPr>
              <a:t>Recommendations and Rationale</a:t>
            </a:r>
            <a:endParaRPr lang="en-US" sz="1400" dirty="0">
              <a:solidFill>
                <a:schemeClr val="bg1"/>
              </a:solidFill>
            </a:endParaRPr>
          </a:p>
        </p:txBody>
      </p:sp>
      <p:sp>
        <p:nvSpPr>
          <p:cNvPr id="8" name="TextBox 7"/>
          <p:cNvSpPr txBox="1"/>
          <p:nvPr/>
        </p:nvSpPr>
        <p:spPr>
          <a:xfrm>
            <a:off x="708599" y="1464833"/>
            <a:ext cx="4098432" cy="2930525"/>
          </a:xfrm>
          <a:prstGeom prst="rect">
            <a:avLst/>
          </a:prstGeom>
          <a:noFill/>
          <a:ln>
            <a:solidFill>
              <a:schemeClr val="accent6"/>
            </a:solidFill>
          </a:ln>
        </p:spPr>
        <p:txBody>
          <a:bodyPr wrap="square">
            <a:spAutoFit/>
          </a:bodyPr>
          <a:lstStyle/>
          <a:p>
            <a:pPr>
              <a:lnSpc>
                <a:spcPct val="110000"/>
              </a:lnSpc>
            </a:pPr>
            <a:r>
              <a:rPr lang="en-US" b="1" dirty="0">
                <a:solidFill>
                  <a:schemeClr val="accent6"/>
                </a:solidFill>
              </a:rPr>
              <a:t>Key Position Metrics</a:t>
            </a:r>
          </a:p>
          <a:p>
            <a:pPr>
              <a:lnSpc>
                <a:spcPct val="110000"/>
              </a:lnSpc>
            </a:pPr>
            <a:r>
              <a:rPr lang="en-US" dirty="0">
                <a:solidFill>
                  <a:schemeClr val="bg1"/>
                </a:solidFill>
              </a:rPr>
              <a:t>The Percent-Net-Long (PNL) method has proven effective in normalizing COT data. This approach:</a:t>
            </a:r>
          </a:p>
          <a:p>
            <a:pPr marL="285750" indent="-285750">
              <a:lnSpc>
                <a:spcPct val="110000"/>
              </a:lnSpc>
              <a:buClr>
                <a:schemeClr val="bg1"/>
              </a:buClr>
              <a:buFont typeface="Wingdings" panose="05000000000000000000" pitchFamily="2" charset="2"/>
              <a:buChar char="q"/>
            </a:pPr>
            <a:r>
              <a:rPr lang="en-US" dirty="0">
                <a:solidFill>
                  <a:schemeClr val="bg1"/>
                </a:solidFill>
              </a:rPr>
              <a:t>Subtracts shorts from longs within a category</a:t>
            </a:r>
          </a:p>
          <a:p>
            <a:pPr marL="285750" indent="-285750">
              <a:lnSpc>
                <a:spcPct val="110000"/>
              </a:lnSpc>
              <a:buClr>
                <a:schemeClr val="bg1"/>
              </a:buClr>
              <a:buFont typeface="Wingdings" panose="05000000000000000000" pitchFamily="2" charset="2"/>
              <a:buChar char="q"/>
            </a:pPr>
            <a:r>
              <a:rPr lang="en-US" dirty="0">
                <a:solidFill>
                  <a:schemeClr val="bg1"/>
                </a:solidFill>
              </a:rPr>
              <a:t>Divides by total contracts held by that category (shorts + longs)</a:t>
            </a:r>
          </a:p>
          <a:p>
            <a:pPr marL="285750" indent="-285750">
              <a:lnSpc>
                <a:spcPct val="110000"/>
              </a:lnSpc>
              <a:buClr>
                <a:schemeClr val="bg1"/>
              </a:buClr>
              <a:buFont typeface="Wingdings" panose="05000000000000000000" pitchFamily="2" charset="2"/>
              <a:buChar char="q"/>
            </a:pPr>
            <a:r>
              <a:rPr lang="en-US" dirty="0">
                <a:solidFill>
                  <a:schemeClr val="bg1"/>
                </a:solidFill>
              </a:rPr>
              <a:t>Creates a normalized indicator that quantifies both magnitude and direction of each trader category's position</a:t>
            </a:r>
          </a:p>
          <a:p>
            <a:pPr marL="285750" indent="-285750">
              <a:lnSpc>
                <a:spcPct val="110000"/>
              </a:lnSpc>
              <a:buClr>
                <a:schemeClr val="bg1"/>
              </a:buClr>
              <a:buFont typeface="Wingdings" panose="05000000000000000000" pitchFamily="2" charset="2"/>
              <a:buChar char="q"/>
            </a:pPr>
            <a:r>
              <a:rPr lang="en-US" dirty="0">
                <a:solidFill>
                  <a:schemeClr val="bg1"/>
                </a:solidFill>
              </a:rPr>
              <a:t>This normalization is particularly valuable as the number of contracts held by each trader group changes dramatically over time</a:t>
            </a:r>
          </a:p>
        </p:txBody>
      </p:sp>
      <p:sp>
        <p:nvSpPr>
          <p:cNvPr id="10" name="TextBox 9"/>
          <p:cNvSpPr txBox="1"/>
          <p:nvPr/>
        </p:nvSpPr>
        <p:spPr>
          <a:xfrm>
            <a:off x="4874407" y="1464833"/>
            <a:ext cx="3913459" cy="2930525"/>
          </a:xfrm>
          <a:prstGeom prst="rect">
            <a:avLst/>
          </a:prstGeom>
          <a:noFill/>
          <a:ln>
            <a:solidFill>
              <a:schemeClr val="accent6"/>
            </a:solidFill>
          </a:ln>
        </p:spPr>
        <p:txBody>
          <a:bodyPr wrap="square">
            <a:spAutoFit/>
          </a:bodyPr>
          <a:lstStyle/>
          <a:p>
            <a:pPr>
              <a:lnSpc>
                <a:spcPct val="110000"/>
              </a:lnSpc>
            </a:pPr>
            <a:r>
              <a:rPr lang="en-US" b="1" dirty="0">
                <a:solidFill>
                  <a:schemeClr val="accent6"/>
                </a:solidFill>
              </a:rPr>
              <a:t>Commercial vs. Non-Commercial Data</a:t>
            </a:r>
          </a:p>
          <a:p>
            <a:pPr>
              <a:lnSpc>
                <a:spcPct val="110000"/>
              </a:lnSpc>
            </a:pPr>
            <a:r>
              <a:rPr lang="en-US" dirty="0">
                <a:solidFill>
                  <a:schemeClr val="bg1"/>
                </a:solidFill>
              </a:rPr>
              <a:t>Research indicates that:</a:t>
            </a:r>
          </a:p>
          <a:p>
            <a:pPr marL="285750" indent="-285750">
              <a:lnSpc>
                <a:spcPct val="110000"/>
              </a:lnSpc>
              <a:buClr>
                <a:schemeClr val="bg1"/>
              </a:buClr>
              <a:buFont typeface="Wingdings" panose="05000000000000000000" pitchFamily="2" charset="2"/>
              <a:buChar char="q"/>
            </a:pPr>
            <a:r>
              <a:rPr lang="en-US" dirty="0">
                <a:solidFill>
                  <a:schemeClr val="bg1"/>
                </a:solidFill>
              </a:rPr>
              <a:t>Commercial data generally contains more predictive power than non-commercial data for futures returns, particularly in soft commodities</a:t>
            </a:r>
          </a:p>
          <a:p>
            <a:pPr marL="285750" indent="-285750">
              <a:lnSpc>
                <a:spcPct val="110000"/>
              </a:lnSpc>
              <a:buClr>
                <a:schemeClr val="bg1"/>
              </a:buClr>
              <a:buFont typeface="Wingdings" panose="05000000000000000000" pitchFamily="2" charset="2"/>
              <a:buChar char="q"/>
            </a:pPr>
            <a:r>
              <a:rPr lang="en-US" dirty="0">
                <a:solidFill>
                  <a:schemeClr val="bg1"/>
                </a:solidFill>
              </a:rPr>
              <a:t>Neither commercial nor non-commercial positions are individually predictive, but they show significant predictive power when analyzed together</a:t>
            </a:r>
          </a:p>
          <a:p>
            <a:pPr marL="285750" indent="-285750">
              <a:lnSpc>
                <a:spcPct val="110000"/>
              </a:lnSpc>
              <a:buClr>
                <a:schemeClr val="bg1"/>
              </a:buClr>
              <a:buFont typeface="Wingdings" panose="05000000000000000000" pitchFamily="2" charset="2"/>
              <a:buChar char="q"/>
            </a:pPr>
            <a:r>
              <a:rPr lang="en-US" dirty="0">
                <a:solidFill>
                  <a:schemeClr val="bg1"/>
                </a:solidFill>
              </a:rPr>
              <a:t>Commercial shorts have demonstrated particularly high predictive value</a:t>
            </a:r>
          </a:p>
        </p:txBody>
      </p:sp>
    </p:spTree>
    <p:extLst>
      <p:ext uri="{BB962C8B-B14F-4D97-AF65-F5344CB8AC3E}">
        <p14:creationId xmlns:p14="http://schemas.microsoft.com/office/powerpoint/2010/main" val="1548606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08599" y="381300"/>
            <a:ext cx="7853509" cy="682729"/>
          </a:xfrm>
        </p:spPr>
        <p:txBody>
          <a:bodyPr/>
          <a:lstStyle/>
          <a:p>
            <a:r>
              <a:rPr lang="en-US" dirty="0"/>
              <a:t>Feature Engineering</a:t>
            </a:r>
          </a:p>
        </p:txBody>
      </p:sp>
      <p:sp>
        <p:nvSpPr>
          <p:cNvPr id="6" name="TextBox 5"/>
          <p:cNvSpPr txBox="1"/>
          <p:nvPr/>
        </p:nvSpPr>
        <p:spPr>
          <a:xfrm>
            <a:off x="581892" y="987027"/>
            <a:ext cx="7496063" cy="318998"/>
          </a:xfrm>
          <a:prstGeom prst="rect">
            <a:avLst/>
          </a:prstGeom>
          <a:noFill/>
        </p:spPr>
        <p:txBody>
          <a:bodyPr wrap="square">
            <a:spAutoFit/>
          </a:bodyPr>
          <a:lstStyle/>
          <a:p>
            <a:pPr marL="323850" indent="-171450">
              <a:lnSpc>
                <a:spcPct val="115000"/>
              </a:lnSpc>
              <a:spcBef>
                <a:spcPts val="1200"/>
              </a:spcBef>
              <a:buSzPts val="1200"/>
            </a:pPr>
            <a:r>
              <a:rPr lang="en-US" dirty="0">
                <a:solidFill>
                  <a:schemeClr val="bg1"/>
                </a:solidFill>
              </a:rPr>
              <a:t>Research and Recommendations</a:t>
            </a:r>
            <a:endParaRPr lang="en-US" sz="1400" dirty="0">
              <a:solidFill>
                <a:schemeClr val="bg1"/>
              </a:solidFill>
            </a:endParaRPr>
          </a:p>
        </p:txBody>
      </p:sp>
      <p:sp>
        <p:nvSpPr>
          <p:cNvPr id="7" name="TextBox 6"/>
          <p:cNvSpPr txBox="1"/>
          <p:nvPr/>
        </p:nvSpPr>
        <p:spPr>
          <a:xfrm>
            <a:off x="748146" y="1449063"/>
            <a:ext cx="7647708" cy="2431435"/>
          </a:xfrm>
          <a:prstGeom prst="rect">
            <a:avLst/>
          </a:prstGeom>
          <a:noFill/>
        </p:spPr>
        <p:txBody>
          <a:bodyPr wrap="square">
            <a:spAutoFit/>
          </a:bodyPr>
          <a:lstStyle/>
          <a:p>
            <a:r>
              <a:rPr lang="en-US" sz="1800" b="1" dirty="0">
                <a:solidFill>
                  <a:schemeClr val="accent6"/>
                </a:solidFill>
              </a:rPr>
              <a:t>Ratio-Based Features</a:t>
            </a:r>
            <a:r>
              <a:rPr lang="en-US" sz="1800" dirty="0">
                <a:solidFill>
                  <a:schemeClr val="accent6"/>
                </a:solidFill>
              </a:rPr>
              <a:t>: </a:t>
            </a:r>
          </a:p>
          <a:p>
            <a:r>
              <a:rPr lang="en-US" dirty="0">
                <a:solidFill>
                  <a:schemeClr val="bg1"/>
                </a:solidFill>
              </a:rPr>
              <a:t>Consider the relationship between commercial and non-commercial positions. Track how much commercial activity is being absorbed by non-commercial traders</a:t>
            </a:r>
          </a:p>
          <a:p>
            <a:endParaRPr lang="en-US" dirty="0">
              <a:solidFill>
                <a:schemeClr val="bg1"/>
              </a:solidFill>
            </a:endParaRPr>
          </a:p>
          <a:p>
            <a:r>
              <a:rPr lang="en-US" sz="1800" b="1" dirty="0">
                <a:solidFill>
                  <a:schemeClr val="accent6"/>
                </a:solidFill>
              </a:rPr>
              <a:t>Include Non-Reportable Positions</a:t>
            </a:r>
            <a:r>
              <a:rPr lang="en-US" sz="1800" dirty="0">
                <a:solidFill>
                  <a:schemeClr val="accent6"/>
                </a:solidFill>
              </a:rPr>
              <a:t>: </a:t>
            </a:r>
          </a:p>
          <a:p>
            <a:r>
              <a:rPr lang="en-US" dirty="0">
                <a:solidFill>
                  <a:schemeClr val="bg1"/>
                </a:solidFill>
              </a:rPr>
              <a:t>Don't overlook this category in your analysis</a:t>
            </a:r>
          </a:p>
          <a:p>
            <a:endParaRPr lang="en-US" dirty="0">
              <a:solidFill>
                <a:schemeClr val="bg1"/>
              </a:solidFill>
            </a:endParaRPr>
          </a:p>
          <a:p>
            <a:r>
              <a:rPr lang="en-US" sz="1800" b="1" dirty="0">
                <a:solidFill>
                  <a:schemeClr val="accent6"/>
                </a:solidFill>
              </a:rPr>
              <a:t>Commercial Shorts Prediction</a:t>
            </a:r>
            <a:r>
              <a:rPr lang="en-US" sz="1800" dirty="0">
                <a:solidFill>
                  <a:schemeClr val="accent6"/>
                </a:solidFill>
              </a:rPr>
              <a:t>:</a:t>
            </a:r>
          </a:p>
          <a:p>
            <a:r>
              <a:rPr lang="en-US" dirty="0">
                <a:solidFill>
                  <a:schemeClr val="bg1"/>
                </a:solidFill>
              </a:rPr>
              <a:t>Consider implementing a linear regression with a 30-point prediction window to forecast commercial shorts. Use the regression itself as a feature in your predictive model</a:t>
            </a:r>
          </a:p>
        </p:txBody>
      </p:sp>
      <p:sp>
        <p:nvSpPr>
          <p:cNvPr id="9" name="TextBox 8"/>
          <p:cNvSpPr txBox="1"/>
          <p:nvPr/>
        </p:nvSpPr>
        <p:spPr>
          <a:xfrm>
            <a:off x="748146" y="4156473"/>
            <a:ext cx="7369975" cy="430887"/>
          </a:xfrm>
          <a:prstGeom prst="rect">
            <a:avLst/>
          </a:prstGeom>
          <a:noFill/>
        </p:spPr>
        <p:txBody>
          <a:bodyPr wrap="square">
            <a:spAutoFit/>
          </a:bodyPr>
          <a:lstStyle/>
          <a:p>
            <a:r>
              <a:rPr lang="en-US" sz="1100" dirty="0">
                <a:solidFill>
                  <a:schemeClr val="bg1"/>
                </a:solidFill>
              </a:rPr>
              <a:t>This approach aligns with established research while avoiding redundant features and multicollinearity issues that were previously identified.</a:t>
            </a:r>
          </a:p>
        </p:txBody>
      </p:sp>
    </p:spTree>
    <p:extLst>
      <p:ext uri="{BB962C8B-B14F-4D97-AF65-F5344CB8AC3E}">
        <p14:creationId xmlns:p14="http://schemas.microsoft.com/office/powerpoint/2010/main" val="3565912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99" y="381300"/>
            <a:ext cx="8152767" cy="1225800"/>
          </a:xfrm>
        </p:spPr>
        <p:txBody>
          <a:bodyPr/>
          <a:lstStyle/>
          <a:p>
            <a:r>
              <a:rPr lang="en-US" sz="3600" dirty="0">
                <a:solidFill>
                  <a:schemeClr val="bg1"/>
                </a:solidFill>
              </a:rPr>
              <a:t>Final Insights and Recommendations</a:t>
            </a:r>
            <a:endParaRPr lang="en-US" dirty="0"/>
          </a:p>
        </p:txBody>
      </p:sp>
      <p:sp>
        <p:nvSpPr>
          <p:cNvPr id="4" name="TextBox 3"/>
          <p:cNvSpPr txBox="1"/>
          <p:nvPr/>
        </p:nvSpPr>
        <p:spPr>
          <a:xfrm>
            <a:off x="748146" y="1191992"/>
            <a:ext cx="7647708" cy="3570208"/>
          </a:xfrm>
          <a:prstGeom prst="rect">
            <a:avLst/>
          </a:prstGeom>
          <a:noFill/>
        </p:spPr>
        <p:txBody>
          <a:bodyPr wrap="square">
            <a:spAutoFit/>
          </a:bodyPr>
          <a:lstStyle/>
          <a:p>
            <a:pPr marL="285750" indent="-285750">
              <a:buClr>
                <a:schemeClr val="accent6"/>
              </a:buClr>
              <a:buFont typeface="Wingdings" panose="05000000000000000000" pitchFamily="2" charset="2"/>
              <a:buChar char="q"/>
            </a:pPr>
            <a:r>
              <a:rPr lang="en-US" sz="1800" b="1" dirty="0">
                <a:solidFill>
                  <a:schemeClr val="accent6"/>
                </a:solidFill>
              </a:rPr>
              <a:t>Asset Classes</a:t>
            </a:r>
          </a:p>
          <a:p>
            <a:pPr marL="285750" indent="-285750">
              <a:buClr>
                <a:schemeClr val="accent6"/>
              </a:buClr>
              <a:buFont typeface="Wingdings" panose="05000000000000000000" pitchFamily="2" charset="2"/>
              <a:buChar char="q"/>
            </a:pPr>
            <a:endParaRPr lang="en-US" sz="1800" b="1" dirty="0">
              <a:solidFill>
                <a:schemeClr val="accent6"/>
              </a:solidFill>
            </a:endParaRPr>
          </a:p>
          <a:p>
            <a:pPr marL="285750" indent="-285750">
              <a:buClr>
                <a:schemeClr val="accent6"/>
              </a:buClr>
              <a:buFont typeface="Wingdings" panose="05000000000000000000" pitchFamily="2" charset="2"/>
              <a:buChar char="q"/>
            </a:pPr>
            <a:r>
              <a:rPr lang="en-US" sz="1800" b="1" dirty="0">
                <a:solidFill>
                  <a:schemeClr val="accent6"/>
                </a:solidFill>
              </a:rPr>
              <a:t>COT Prediction Power</a:t>
            </a:r>
          </a:p>
          <a:p>
            <a:pPr marL="285750" indent="-285750">
              <a:buClr>
                <a:schemeClr val="accent6"/>
              </a:buClr>
              <a:buFont typeface="Wingdings" panose="05000000000000000000" pitchFamily="2" charset="2"/>
              <a:buChar char="q"/>
            </a:pPr>
            <a:endParaRPr lang="en-US" sz="1800" b="1" dirty="0">
              <a:solidFill>
                <a:schemeClr val="accent6"/>
              </a:solidFill>
            </a:endParaRPr>
          </a:p>
          <a:p>
            <a:pPr marL="285750" indent="-285750">
              <a:buClr>
                <a:schemeClr val="accent6"/>
              </a:buClr>
              <a:buFont typeface="Wingdings" panose="05000000000000000000" pitchFamily="2" charset="2"/>
              <a:buChar char="q"/>
            </a:pPr>
            <a:r>
              <a:rPr lang="en-US" sz="1800" b="1" dirty="0">
                <a:solidFill>
                  <a:schemeClr val="accent6"/>
                </a:solidFill>
              </a:rPr>
              <a:t>Generalized Model</a:t>
            </a:r>
          </a:p>
          <a:p>
            <a:pPr marL="285750" indent="-285750">
              <a:buClr>
                <a:schemeClr val="accent6"/>
              </a:buClr>
              <a:buFont typeface="Wingdings" panose="05000000000000000000" pitchFamily="2" charset="2"/>
              <a:buChar char="q"/>
            </a:pPr>
            <a:endParaRPr lang="en-US" sz="1800" b="1" dirty="0">
              <a:solidFill>
                <a:schemeClr val="accent6"/>
              </a:solidFill>
            </a:endParaRPr>
          </a:p>
          <a:p>
            <a:pPr marL="285750" indent="-285750">
              <a:buClr>
                <a:schemeClr val="accent6"/>
              </a:buClr>
              <a:buFont typeface="Wingdings" panose="05000000000000000000" pitchFamily="2" charset="2"/>
              <a:buChar char="q"/>
            </a:pPr>
            <a:r>
              <a:rPr lang="en-US" sz="1800" b="1" dirty="0">
                <a:solidFill>
                  <a:schemeClr val="accent6"/>
                </a:solidFill>
              </a:rPr>
              <a:t>Specialized Model</a:t>
            </a:r>
          </a:p>
          <a:p>
            <a:pPr marL="285750" indent="-285750">
              <a:buClr>
                <a:schemeClr val="accent6"/>
              </a:buClr>
              <a:buFont typeface="Wingdings" panose="05000000000000000000" pitchFamily="2" charset="2"/>
              <a:buChar char="q"/>
            </a:pPr>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Wingdings" panose="05000000000000000000" pitchFamily="2" charset="2"/>
              <a:buChar char="q"/>
              <a:defRPr/>
            </a:pPr>
            <a:r>
              <a:rPr kumimoji="0" lang="en-US" sz="1800" b="1" i="0" u="none" strike="noStrike" kern="0" cap="none" spc="0" normalizeH="0" baseline="0" noProof="0" dirty="0">
                <a:ln>
                  <a:noFill/>
                </a:ln>
                <a:solidFill>
                  <a:srgbClr val="FFFFFF"/>
                </a:solidFill>
                <a:effectLst/>
                <a:uLnTx/>
                <a:uFillTx/>
                <a:latin typeface="Arial" panose="020B0604020202020204"/>
                <a:cs typeface="Arial" panose="020B0604020202020204"/>
                <a:sym typeface="Arial" panose="020B0604020202020204"/>
              </a:rPr>
              <a:t>Feature Engineering</a:t>
            </a:r>
            <a:endParaRPr lang="en-US" dirty="0">
              <a:solidFill>
                <a:schemeClr val="bg1"/>
              </a:solidFill>
            </a:endParaRPr>
          </a:p>
          <a:p>
            <a:pPr marL="285750" indent="-285750">
              <a:buClr>
                <a:schemeClr val="accent6"/>
              </a:buClr>
              <a:buFont typeface="Wingdings" panose="05000000000000000000" pitchFamily="2" charset="2"/>
              <a:buChar char="q"/>
            </a:pPr>
            <a:endParaRPr lang="en-US" dirty="0">
              <a:solidFill>
                <a:schemeClr val="bg1"/>
              </a:solidFill>
            </a:endParaRPr>
          </a:p>
          <a:p>
            <a:pPr marL="285750" indent="-285750">
              <a:buClr>
                <a:schemeClr val="accent6"/>
              </a:buClr>
              <a:buFont typeface="Wingdings" panose="05000000000000000000" pitchFamily="2" charset="2"/>
              <a:buChar char="q"/>
            </a:pPr>
            <a:r>
              <a:rPr lang="en-US" sz="1800" b="1" dirty="0">
                <a:solidFill>
                  <a:schemeClr val="accent6"/>
                </a:solidFill>
              </a:rPr>
              <a:t>Contrarian Trading Signal</a:t>
            </a:r>
          </a:p>
          <a:p>
            <a:pPr marL="285750" indent="-285750">
              <a:buClr>
                <a:schemeClr val="accent6"/>
              </a:buClr>
              <a:buFont typeface="Wingdings" panose="05000000000000000000" pitchFamily="2" charset="2"/>
              <a:buChar char="q"/>
            </a:pPr>
            <a:endParaRPr lang="en-US" sz="1800" b="1" dirty="0">
              <a:solidFill>
                <a:schemeClr val="accent6"/>
              </a:solidFill>
            </a:endParaRPr>
          </a:p>
          <a:p>
            <a:pPr marL="285750" indent="-285750">
              <a:buClr>
                <a:schemeClr val="accent6"/>
              </a:buClr>
              <a:buFont typeface="Wingdings" panose="05000000000000000000" pitchFamily="2" charset="2"/>
              <a:buChar char="q"/>
            </a:pPr>
            <a:r>
              <a:rPr lang="en-US" sz="1800" b="1" dirty="0">
                <a:solidFill>
                  <a:schemeClr val="accent6"/>
                </a:solidFill>
              </a:rPr>
              <a:t>Next Steps</a:t>
            </a:r>
          </a:p>
        </p:txBody>
      </p:sp>
    </p:spTree>
    <p:extLst>
      <p:ext uri="{BB962C8B-B14F-4D97-AF65-F5344CB8AC3E}">
        <p14:creationId xmlns:p14="http://schemas.microsoft.com/office/powerpoint/2010/main" val="3815430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08599" y="381300"/>
            <a:ext cx="7853509" cy="1225800"/>
          </a:xfrm>
        </p:spPr>
        <p:txBody>
          <a:bodyPr/>
          <a:lstStyle/>
          <a:p>
            <a:r>
              <a:rPr lang="en-US" dirty="0"/>
              <a:t>Proposed Approach</a:t>
            </a:r>
          </a:p>
        </p:txBody>
      </p:sp>
      <p:sp>
        <p:nvSpPr>
          <p:cNvPr id="4" name="TextBox 3"/>
          <p:cNvSpPr txBox="1"/>
          <p:nvPr/>
        </p:nvSpPr>
        <p:spPr>
          <a:xfrm>
            <a:off x="374076" y="2739738"/>
            <a:ext cx="1795549" cy="318998"/>
          </a:xfrm>
          <a:prstGeom prst="rect">
            <a:avLst/>
          </a:prstGeom>
          <a:noFill/>
        </p:spPr>
        <p:txBody>
          <a:bodyPr wrap="square">
            <a:spAutoFit/>
          </a:bodyPr>
          <a:lstStyle/>
          <a:p>
            <a:pPr marL="152400" lvl="0" algn="ctr" rtl="0">
              <a:lnSpc>
                <a:spcPct val="115000"/>
              </a:lnSpc>
              <a:spcBef>
                <a:spcPts val="1200"/>
              </a:spcBef>
              <a:spcAft>
                <a:spcPts val="0"/>
              </a:spcAft>
              <a:buClr>
                <a:schemeClr val="dk1"/>
              </a:buClr>
              <a:buSzPts val="1200"/>
            </a:pPr>
            <a:r>
              <a:rPr lang="en-US" sz="1400" dirty="0">
                <a:solidFill>
                  <a:schemeClr val="bg1"/>
                </a:solidFill>
              </a:rPr>
              <a:t>Asset Classes</a:t>
            </a:r>
          </a:p>
        </p:txBody>
      </p:sp>
      <p:pic>
        <p:nvPicPr>
          <p:cNvPr id="5" name="Picture 4"/>
          <p:cNvPicPr>
            <a:picLocks noChangeAspect="1"/>
          </p:cNvPicPr>
          <p:nvPr/>
        </p:nvPicPr>
        <p:blipFill>
          <a:blip r:embed="rId2"/>
          <a:stretch>
            <a:fillRect/>
          </a:stretch>
        </p:blipFill>
        <p:spPr>
          <a:xfrm>
            <a:off x="986106" y="2018870"/>
            <a:ext cx="712810" cy="712810"/>
          </a:xfrm>
          <a:prstGeom prst="rect">
            <a:avLst/>
          </a:prstGeom>
        </p:spPr>
      </p:pic>
      <p:pic>
        <p:nvPicPr>
          <p:cNvPr id="9" name="Picture 8"/>
          <p:cNvPicPr>
            <a:picLocks noChangeAspect="1"/>
          </p:cNvPicPr>
          <p:nvPr/>
        </p:nvPicPr>
        <p:blipFill>
          <a:blip r:embed="rId3"/>
          <a:stretch>
            <a:fillRect/>
          </a:stretch>
        </p:blipFill>
        <p:spPr>
          <a:xfrm>
            <a:off x="3050774" y="2018870"/>
            <a:ext cx="764770" cy="764770"/>
          </a:xfrm>
          <a:prstGeom prst="rect">
            <a:avLst/>
          </a:prstGeom>
        </p:spPr>
      </p:pic>
      <p:sp>
        <p:nvSpPr>
          <p:cNvPr id="10" name="TextBox 9"/>
          <p:cNvSpPr txBox="1"/>
          <p:nvPr/>
        </p:nvSpPr>
        <p:spPr>
          <a:xfrm>
            <a:off x="2601885" y="2756364"/>
            <a:ext cx="1662548" cy="425758"/>
          </a:xfrm>
          <a:prstGeom prst="rect">
            <a:avLst/>
          </a:prstGeom>
          <a:noFill/>
        </p:spPr>
        <p:txBody>
          <a:bodyPr wrap="square">
            <a:spAutoFit/>
          </a:bodyPr>
          <a:lstStyle/>
          <a:p>
            <a:pPr marL="152400" lvl="0" algn="ctr" rtl="0">
              <a:lnSpc>
                <a:spcPts val="1300"/>
              </a:lnSpc>
              <a:spcBef>
                <a:spcPts val="1200"/>
              </a:spcBef>
              <a:spcAft>
                <a:spcPts val="0"/>
              </a:spcAft>
              <a:buClr>
                <a:schemeClr val="dk1"/>
              </a:buClr>
              <a:buSzPts val="1200"/>
            </a:pPr>
            <a:r>
              <a:rPr lang="en-US" sz="1400" dirty="0">
                <a:solidFill>
                  <a:schemeClr val="bg1"/>
                </a:solidFill>
              </a:rPr>
              <a:t>Feature Engineering</a:t>
            </a:r>
          </a:p>
        </p:txBody>
      </p:sp>
      <p:pic>
        <p:nvPicPr>
          <p:cNvPr id="12" name="Picture 11"/>
          <p:cNvPicPr>
            <a:picLocks noChangeAspect="1"/>
          </p:cNvPicPr>
          <p:nvPr/>
        </p:nvPicPr>
        <p:blipFill>
          <a:blip r:embed="rId4"/>
          <a:stretch>
            <a:fillRect/>
          </a:stretch>
        </p:blipFill>
        <p:spPr>
          <a:xfrm>
            <a:off x="5167402" y="2018870"/>
            <a:ext cx="748140" cy="748140"/>
          </a:xfrm>
          <a:prstGeom prst="rect">
            <a:avLst/>
          </a:prstGeom>
        </p:spPr>
      </p:pic>
      <p:sp>
        <p:nvSpPr>
          <p:cNvPr id="13" name="TextBox 12"/>
          <p:cNvSpPr txBox="1"/>
          <p:nvPr/>
        </p:nvSpPr>
        <p:spPr>
          <a:xfrm>
            <a:off x="4680071" y="2756364"/>
            <a:ext cx="1620986" cy="425758"/>
          </a:xfrm>
          <a:prstGeom prst="rect">
            <a:avLst/>
          </a:prstGeom>
          <a:noFill/>
        </p:spPr>
        <p:txBody>
          <a:bodyPr wrap="square">
            <a:spAutoFit/>
          </a:bodyPr>
          <a:lstStyle/>
          <a:p>
            <a:pPr marL="152400" algn="ctr">
              <a:lnSpc>
                <a:spcPts val="1300"/>
              </a:lnSpc>
              <a:spcBef>
                <a:spcPts val="1200"/>
              </a:spcBef>
              <a:buClr>
                <a:schemeClr val="dk1"/>
              </a:buClr>
              <a:buSzPts val="1200"/>
            </a:pPr>
            <a:r>
              <a:rPr lang="en-US" dirty="0">
                <a:solidFill>
                  <a:schemeClr val="bg1"/>
                </a:solidFill>
              </a:rPr>
              <a:t>Generalized Model</a:t>
            </a:r>
          </a:p>
        </p:txBody>
      </p:sp>
      <p:pic>
        <p:nvPicPr>
          <p:cNvPr id="15" name="Picture 14"/>
          <p:cNvPicPr>
            <a:picLocks noChangeAspect="1"/>
          </p:cNvPicPr>
          <p:nvPr/>
        </p:nvPicPr>
        <p:blipFill>
          <a:blip r:embed="rId5"/>
          <a:stretch>
            <a:fillRect/>
          </a:stretch>
        </p:blipFill>
        <p:spPr>
          <a:xfrm>
            <a:off x="7267400" y="1925351"/>
            <a:ext cx="806329" cy="806329"/>
          </a:xfrm>
          <a:prstGeom prst="rect">
            <a:avLst/>
          </a:prstGeom>
        </p:spPr>
      </p:pic>
      <p:sp>
        <p:nvSpPr>
          <p:cNvPr id="16" name="TextBox 15"/>
          <p:cNvSpPr txBox="1"/>
          <p:nvPr/>
        </p:nvSpPr>
        <p:spPr>
          <a:xfrm>
            <a:off x="6969714" y="2756364"/>
            <a:ext cx="1268203" cy="425758"/>
          </a:xfrm>
          <a:prstGeom prst="rect">
            <a:avLst/>
          </a:prstGeom>
          <a:noFill/>
        </p:spPr>
        <p:txBody>
          <a:bodyPr wrap="square">
            <a:spAutoFit/>
          </a:bodyPr>
          <a:lstStyle/>
          <a:p>
            <a:pPr marL="152400" algn="ctr">
              <a:lnSpc>
                <a:spcPts val="1300"/>
              </a:lnSpc>
              <a:spcBef>
                <a:spcPts val="1200"/>
              </a:spcBef>
              <a:buClr>
                <a:schemeClr val="dk1"/>
              </a:buClr>
              <a:buSzPts val="1200"/>
            </a:pPr>
            <a:r>
              <a:rPr lang="en-US" dirty="0">
                <a:solidFill>
                  <a:schemeClr val="bg1"/>
                </a:solidFill>
              </a:rPr>
              <a:t>Trading Signal</a:t>
            </a:r>
          </a:p>
        </p:txBody>
      </p:sp>
      <p:sp>
        <p:nvSpPr>
          <p:cNvPr id="18" name="TextBox 17"/>
          <p:cNvSpPr txBox="1"/>
          <p:nvPr/>
        </p:nvSpPr>
        <p:spPr>
          <a:xfrm>
            <a:off x="557991" y="3461412"/>
            <a:ext cx="5357551" cy="1046440"/>
          </a:xfrm>
          <a:prstGeom prst="rect">
            <a:avLst/>
          </a:prstGeom>
          <a:noFill/>
        </p:spPr>
        <p:txBody>
          <a:bodyPr wrap="square">
            <a:spAutoFit/>
          </a:bodyPr>
          <a:lstStyle/>
          <a:p>
            <a:pPr marL="152400" indent="0">
              <a:spcBef>
                <a:spcPts val="1200"/>
              </a:spcBef>
              <a:buClr>
                <a:schemeClr val="dk1"/>
              </a:buClr>
              <a:buSzPts val="1200"/>
              <a:buNone/>
            </a:pPr>
            <a:r>
              <a:rPr lang="en-US" sz="1400" dirty="0">
                <a:solidFill>
                  <a:schemeClr val="bg1"/>
                </a:solidFill>
              </a:rPr>
              <a:t>There can be two trading signals for a macro investor:</a:t>
            </a:r>
          </a:p>
          <a:p>
            <a:pPr indent="-304800">
              <a:spcBef>
                <a:spcPts val="1200"/>
              </a:spcBef>
              <a:buClr>
                <a:schemeClr val="bg1"/>
              </a:buClr>
              <a:buSzPts val="1200"/>
              <a:buFont typeface="Wingdings" panose="05000000000000000000" pitchFamily="2" charset="2"/>
              <a:buChar char="q"/>
            </a:pPr>
            <a:r>
              <a:rPr lang="en-US" dirty="0">
                <a:solidFill>
                  <a:schemeClr val="bg1"/>
                </a:solidFill>
              </a:rPr>
              <a:t> </a:t>
            </a:r>
            <a:r>
              <a:rPr lang="en-US" sz="1400" dirty="0">
                <a:solidFill>
                  <a:schemeClr val="bg1"/>
                </a:solidFill>
              </a:rPr>
              <a:t>Follow sentiment in stable times (Trend following phase)</a:t>
            </a:r>
          </a:p>
          <a:p>
            <a:pPr indent="-304800">
              <a:spcBef>
                <a:spcPts val="1200"/>
              </a:spcBef>
              <a:buClr>
                <a:schemeClr val="bg1"/>
              </a:buClr>
              <a:buSzPts val="1200"/>
              <a:buFont typeface="Wingdings" panose="05000000000000000000" pitchFamily="2" charset="2"/>
              <a:buChar char="q"/>
            </a:pPr>
            <a:r>
              <a:rPr lang="en-US" sz="1400" dirty="0">
                <a:solidFill>
                  <a:schemeClr val="bg1"/>
                </a:solidFill>
              </a:rPr>
              <a:t> Trade against sentiment in extreme cases (Contrarian phase)</a:t>
            </a:r>
          </a:p>
        </p:txBody>
      </p:sp>
      <p:cxnSp>
        <p:nvCxnSpPr>
          <p:cNvPr id="20" name="Straight Arrow Connector 19"/>
          <p:cNvCxnSpPr/>
          <p:nvPr/>
        </p:nvCxnSpPr>
        <p:spPr>
          <a:xfrm>
            <a:off x="2019994" y="2460568"/>
            <a:ext cx="773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123114" y="2460568"/>
            <a:ext cx="773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301057" y="2460568"/>
            <a:ext cx="773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5401" y="1052984"/>
            <a:ext cx="7839999" cy="738664"/>
          </a:xfrm>
          <a:prstGeom prst="rect">
            <a:avLst/>
          </a:prstGeom>
          <a:noFill/>
        </p:spPr>
        <p:txBody>
          <a:bodyPr wrap="square">
            <a:spAutoFit/>
          </a:bodyPr>
          <a:lstStyle/>
          <a:p>
            <a:pPr marL="152400" indent="0">
              <a:spcBef>
                <a:spcPts val="1200"/>
              </a:spcBef>
              <a:buClr>
                <a:schemeClr val="dk1"/>
              </a:buClr>
              <a:buSzPts val="1200"/>
              <a:buNone/>
            </a:pPr>
            <a:r>
              <a:rPr lang="en-US" sz="1400" dirty="0">
                <a:solidFill>
                  <a:schemeClr val="bg1"/>
                </a:solidFill>
              </a:rPr>
              <a:t>Given, research and intuition indicates that prediction power of COT report varies across different asset class. We want to statistically find the prediction power of COT report in select asset class.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Rectangle 1"/>
          <p:cNvSpPr>
            <a:spLocks noGrp="1" noChangeArrowheads="1"/>
          </p:cNvSpPr>
          <p:nvPr>
            <p:ph type="subTitle" idx="1"/>
          </p:nvPr>
        </p:nvSpPr>
        <p:spPr bwMode="auto">
          <a:xfrm>
            <a:off x="708600" y="1579529"/>
            <a:ext cx="849164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The Behavior and Performance of Major Types of Futures Traders</a:t>
            </a:r>
            <a:r>
              <a:rPr kumimoji="0" lang="en-US" altLang="en-US"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err="1">
                <a:ln>
                  <a:noFill/>
                </a:ln>
                <a:solidFill>
                  <a:schemeClr val="bg1"/>
                </a:solidFill>
                <a:effectLst/>
                <a:latin typeface="Arial" panose="020B0604020202020204" pitchFamily="34" charset="0"/>
              </a:rPr>
              <a:t>Changyun</a:t>
            </a:r>
            <a:r>
              <a:rPr kumimoji="0" lang="en-US" altLang="en-US" sz="900" b="0" i="0" u="none" strike="noStrike" cap="none" normalizeH="0" baseline="0" dirty="0">
                <a:ln>
                  <a:noFill/>
                </a:ln>
                <a:solidFill>
                  <a:schemeClr val="bg1"/>
                </a:solidFill>
                <a:effectLst/>
                <a:latin typeface="Arial" panose="020B0604020202020204" pitchFamily="34" charset="0"/>
              </a:rPr>
              <a:t> Wang </a:t>
            </a:r>
            <a:r>
              <a:rPr lang="en-US" altLang="en-US" sz="900" dirty="0">
                <a:solidFill>
                  <a:schemeClr val="bg1"/>
                </a:solidFill>
                <a:latin typeface="Arial" panose="020B0604020202020204" pitchFamily="34" charset="0"/>
              </a:rPr>
              <a:t>e</a:t>
            </a:r>
            <a:r>
              <a:rPr kumimoji="0" lang="en-US" altLang="en-US" sz="900" b="0" i="0" u="none" strike="noStrike" cap="none" normalizeH="0" baseline="0" dirty="0">
                <a:ln>
                  <a:noFill/>
                </a:ln>
                <a:solidFill>
                  <a:schemeClr val="bg1"/>
                </a:solidFill>
                <a:effectLst/>
                <a:latin typeface="Arial" panose="020B0604020202020204" pitchFamily="34" charset="0"/>
              </a:rPr>
              <a:t>xamines differences in trading behavior and performance between speculators and hedgers across 15 U.S. futures markets. Concludes that speculators act as contrarian traders responding to sentiment, while hedgers engage in trend-following strategies and tend to underperform.</a:t>
            </a:r>
          </a:p>
          <a:p>
            <a:pPr marL="0" marR="0" lvl="0" indent="0" algn="l" defTabSz="914400" rtl="0" eaLnBrk="0" fontAlgn="base" latinLnBrk="0" hangingPunct="0">
              <a:lnSpc>
                <a:spcPct val="100000"/>
              </a:lnSpc>
              <a:spcBef>
                <a:spcPct val="0"/>
              </a:spcBef>
              <a:spcAft>
                <a:spcPct val="0"/>
              </a:spcAft>
              <a:buClrTx/>
              <a:buSzTx/>
            </a:pPr>
            <a:endParaRPr kumimoji="0" lang="en-US" altLang="en-US" sz="10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Speculation and the Informational Efficiency of Commodity Futures Markets</a:t>
            </a:r>
            <a:r>
              <a:rPr kumimoji="0" lang="en-US" altLang="en-US"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a:ln>
                  <a:noFill/>
                </a:ln>
                <a:solidFill>
                  <a:schemeClr val="bg1"/>
                </a:solidFill>
                <a:effectLst/>
                <a:latin typeface="Arial" panose="020B0604020202020204" pitchFamily="34" charset="0"/>
              </a:rPr>
              <a:t>Martin T. </a:t>
            </a:r>
            <a:r>
              <a:rPr kumimoji="0" lang="en-US" altLang="en-US" sz="900" b="0" i="0" u="none" strike="noStrike" cap="none" normalizeH="0" baseline="0" dirty="0" err="1">
                <a:ln>
                  <a:noFill/>
                </a:ln>
                <a:solidFill>
                  <a:schemeClr val="bg1"/>
                </a:solidFill>
                <a:effectLst/>
                <a:latin typeface="Arial" panose="020B0604020202020204" pitchFamily="34" charset="0"/>
              </a:rPr>
              <a:t>Bohl</a:t>
            </a:r>
            <a:r>
              <a:rPr kumimoji="0" lang="en-US" altLang="en-US" sz="900" b="0" i="0" u="none" strike="noStrike" cap="none" normalizeH="0" baseline="0" dirty="0">
                <a:ln>
                  <a:noFill/>
                </a:ln>
                <a:solidFill>
                  <a:schemeClr val="bg1"/>
                </a:solidFill>
                <a:effectLst/>
                <a:latin typeface="Arial" panose="020B0604020202020204" pitchFamily="34" charset="0"/>
              </a:rPr>
              <a:t>, Alexander </a:t>
            </a:r>
            <a:r>
              <a:rPr kumimoji="0" lang="en-US" altLang="en-US" sz="900" b="0" i="0" u="none" strike="noStrike" cap="none" normalizeH="0" baseline="0" dirty="0" err="1">
                <a:ln>
                  <a:noFill/>
                </a:ln>
                <a:solidFill>
                  <a:schemeClr val="bg1"/>
                </a:solidFill>
                <a:effectLst/>
                <a:latin typeface="Arial" panose="020B0604020202020204" pitchFamily="34" charset="0"/>
              </a:rPr>
              <a:t>Pütz</a:t>
            </a:r>
            <a:r>
              <a:rPr kumimoji="0" lang="en-US" altLang="en-US" sz="900" b="0" i="0" u="none" strike="noStrike" cap="none" normalizeH="0" baseline="0" dirty="0">
                <a:ln>
                  <a:noFill/>
                </a:ln>
                <a:solidFill>
                  <a:schemeClr val="bg1"/>
                </a:solidFill>
                <a:effectLst/>
                <a:latin typeface="Arial" panose="020B0604020202020204" pitchFamily="34" charset="0"/>
              </a:rPr>
              <a:t>, Christoph </a:t>
            </a:r>
            <a:r>
              <a:rPr kumimoji="0" lang="en-US" altLang="en-US" sz="900" b="0" i="0" u="none" strike="noStrike" cap="none" normalizeH="0" baseline="0" dirty="0" err="1">
                <a:ln>
                  <a:noFill/>
                </a:ln>
                <a:solidFill>
                  <a:schemeClr val="bg1"/>
                </a:solidFill>
                <a:effectLst/>
                <a:latin typeface="Arial" panose="020B0604020202020204" pitchFamily="34" charset="0"/>
              </a:rPr>
              <a:t>Sulewski</a:t>
            </a:r>
            <a:r>
              <a:rPr kumimoji="0" lang="en-US" altLang="en-US" sz="900" b="0" i="0" u="none" strike="noStrike" cap="none" normalizeH="0" baseline="0" dirty="0">
                <a:ln>
                  <a:noFill/>
                </a:ln>
                <a:solidFill>
                  <a:schemeClr val="bg1"/>
                </a:solidFill>
                <a:effectLst/>
                <a:latin typeface="Arial" panose="020B0604020202020204" pitchFamily="34" charset="0"/>
              </a:rPr>
              <a:t>. Studies how speculative trading activity impacts the informational efficiency of commodity futures prices. Finds that increased speculative activity is associated with lower market efficiency, driven mainly by traditional long-short speculators (with negligible influence from index traders).</a:t>
            </a: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Hedgers, Funds, and Small Speculators in the Energy Futures Markets</a:t>
            </a:r>
            <a:r>
              <a:rPr kumimoji="0" lang="en-US" altLang="en-US"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a:ln>
                  <a:noFill/>
                </a:ln>
                <a:solidFill>
                  <a:schemeClr val="bg1"/>
                </a:solidFill>
                <a:effectLst/>
                <a:latin typeface="Arial" panose="020B0604020202020204" pitchFamily="34" charset="0"/>
              </a:rPr>
              <a:t>Dwight R. Sanders, Keith Boris, Mark </a:t>
            </a:r>
            <a:r>
              <a:rPr kumimoji="0" lang="en-US" altLang="en-US" sz="900" b="0" i="0" u="none" strike="noStrike" cap="none" normalizeH="0" baseline="0" dirty="0" err="1">
                <a:ln>
                  <a:noFill/>
                </a:ln>
                <a:solidFill>
                  <a:schemeClr val="bg1"/>
                </a:solidFill>
                <a:effectLst/>
                <a:latin typeface="Arial" panose="020B0604020202020204" pitchFamily="34" charset="0"/>
              </a:rPr>
              <a:t>Manfredo</a:t>
            </a:r>
            <a:r>
              <a:rPr kumimoji="0" lang="en-US" altLang="en-US" sz="900" b="0" i="0" u="none" strike="noStrike" cap="none" normalizeH="0" baseline="0" dirty="0">
                <a:ln>
                  <a:noFill/>
                </a:ln>
                <a:solidFill>
                  <a:schemeClr val="bg1"/>
                </a:solidFill>
                <a:effectLst/>
                <a:latin typeface="Arial" panose="020B0604020202020204" pitchFamily="34" charset="0"/>
              </a:rPr>
              <a:t>. Analyzes CFTC COT data for crude oil, gasoline, heating oil, and natural gas futures. Finds that noncommercial (speculative) traders increase net positions following price rises while commercial hedgers cut back, indicating that traders’ positions generally </a:t>
            </a:r>
            <a:r>
              <a:rPr kumimoji="0" lang="en-US" altLang="en-US" sz="900" b="1" i="0" u="none" strike="noStrike" cap="none" normalizeH="0" baseline="0" dirty="0">
                <a:ln>
                  <a:noFill/>
                </a:ln>
                <a:solidFill>
                  <a:schemeClr val="bg1"/>
                </a:solidFill>
                <a:effectLst/>
                <a:latin typeface="Arial" panose="020B0604020202020204" pitchFamily="34" charset="0"/>
              </a:rPr>
              <a:t>follow</a:t>
            </a:r>
            <a:r>
              <a:rPr kumimoji="0" lang="en-US" altLang="en-US" sz="900" b="0" i="0" u="none" strike="noStrike" cap="none" normalizeH="0" baseline="0" dirty="0">
                <a:ln>
                  <a:noFill/>
                </a:ln>
                <a:solidFill>
                  <a:schemeClr val="bg1"/>
                </a:solidFill>
                <a:effectLst/>
                <a:latin typeface="Arial" panose="020B0604020202020204" pitchFamily="34" charset="0"/>
              </a:rPr>
              <a:t> (rather than lead) market price movements.</a:t>
            </a:r>
          </a:p>
          <a:p>
            <a:pPr marL="0" marR="0" lvl="0" indent="0" algn="l" defTabSz="914400" rtl="0" eaLnBrk="0" fontAlgn="base" latinLnBrk="0" hangingPunct="0">
              <a:lnSpc>
                <a:spcPct val="100000"/>
              </a:lnSpc>
              <a:spcBef>
                <a:spcPct val="0"/>
              </a:spcBef>
              <a:spcAft>
                <a:spcPct val="0"/>
              </a:spcAft>
              <a:buClrTx/>
              <a:buSzTx/>
            </a:pP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What Does Futures Market Interest Tell Us About the Macroeconomy and Asset Prices</a:t>
            </a:r>
            <a:r>
              <a:rPr kumimoji="0" lang="en-US" altLang="en-US"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a:ln>
                  <a:noFill/>
                </a:ln>
                <a:solidFill>
                  <a:schemeClr val="bg1"/>
                </a:solidFill>
                <a:effectLst/>
                <a:latin typeface="Arial" panose="020B0604020202020204" pitchFamily="34" charset="0"/>
              </a:rPr>
              <a:t>Harrison Hong, </a:t>
            </a:r>
            <a:r>
              <a:rPr kumimoji="0" lang="en-US" altLang="en-US" sz="900" b="0" i="0" u="none" strike="noStrike" cap="none" normalizeH="0" baseline="0" dirty="0" err="1">
                <a:ln>
                  <a:noFill/>
                </a:ln>
                <a:solidFill>
                  <a:schemeClr val="bg1"/>
                </a:solidFill>
                <a:effectLst/>
                <a:latin typeface="Arial" panose="020B0604020202020204" pitchFamily="34" charset="0"/>
              </a:rPr>
              <a:t>Motohiro</a:t>
            </a:r>
            <a:r>
              <a:rPr kumimoji="0" lang="en-US" altLang="en-US" sz="900" b="0" i="0" u="none" strike="noStrike" cap="none" normalizeH="0" baseline="0" dirty="0">
                <a:ln>
                  <a:noFill/>
                </a:ln>
                <a:solidFill>
                  <a:schemeClr val="bg1"/>
                </a:solidFill>
                <a:effectLst/>
                <a:latin typeface="Arial" panose="020B0604020202020204" pitchFamily="34" charset="0"/>
              </a:rPr>
              <a:t> </a:t>
            </a:r>
            <a:r>
              <a:rPr kumimoji="0" lang="en-US" altLang="en-US" sz="900" b="0" i="0" u="none" strike="noStrike" cap="none" normalizeH="0" baseline="0" dirty="0" err="1">
                <a:ln>
                  <a:noFill/>
                </a:ln>
                <a:solidFill>
                  <a:schemeClr val="bg1"/>
                </a:solidFill>
                <a:effectLst/>
                <a:latin typeface="Arial" panose="020B0604020202020204" pitchFamily="34" charset="0"/>
              </a:rPr>
              <a:t>Yogo</a:t>
            </a:r>
            <a:r>
              <a:rPr kumimoji="0" lang="en-US" altLang="en-US" sz="900" b="0" i="0" u="none" strike="noStrike" cap="none" normalizeH="0" baseline="0" dirty="0">
                <a:ln>
                  <a:noFill/>
                </a:ln>
                <a:solidFill>
                  <a:schemeClr val="bg1"/>
                </a:solidFill>
                <a:effectLst/>
                <a:latin typeface="Arial" panose="020B0604020202020204" pitchFamily="34" charset="0"/>
              </a:rPr>
              <a:t>. Argues that futures market open interest (the total contracts outstanding) provides information about future economic activity and asset returns beyond what futures prices alone reveal. Shows empirically that open interest is highly pro-cyclical and helps predict commodity returns, bond returns, and interest rates, even after controlling for other known predictors.</a:t>
            </a: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495" y="319705"/>
            <a:ext cx="6763500" cy="1225800"/>
          </a:xfrm>
        </p:spPr>
        <p:txBody>
          <a:bodyPr/>
          <a:lstStyle/>
          <a:p>
            <a:r>
              <a:rPr lang="en-US" dirty="0"/>
              <a:t>Appendix</a:t>
            </a:r>
          </a:p>
        </p:txBody>
      </p:sp>
      <p:sp>
        <p:nvSpPr>
          <p:cNvPr id="4" name="Rectangle 1"/>
          <p:cNvSpPr>
            <a:spLocks noGrp="1" noChangeArrowheads="1"/>
          </p:cNvSpPr>
          <p:nvPr>
            <p:ph type="subTitle" idx="1"/>
          </p:nvPr>
        </p:nvSpPr>
        <p:spPr bwMode="auto">
          <a:xfrm>
            <a:off x="465395" y="1318810"/>
            <a:ext cx="849164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Hedging Pressure Effects in Futures Markets</a:t>
            </a:r>
            <a:r>
              <a:rPr kumimoji="0" lang="en-US" altLang="en-US"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a:ln>
                  <a:noFill/>
                </a:ln>
                <a:solidFill>
                  <a:schemeClr val="bg1"/>
                </a:solidFill>
                <a:effectLst/>
                <a:latin typeface="Arial" panose="020B0604020202020204" pitchFamily="34" charset="0"/>
              </a:rPr>
              <a:t>Frans A. de </a:t>
            </a:r>
            <a:r>
              <a:rPr kumimoji="0" lang="en-US" altLang="en-US" sz="900" b="0" i="0" u="none" strike="noStrike" cap="none" normalizeH="0" baseline="0" dirty="0" err="1">
                <a:ln>
                  <a:noFill/>
                </a:ln>
                <a:solidFill>
                  <a:schemeClr val="bg1"/>
                </a:solidFill>
                <a:effectLst/>
                <a:latin typeface="Arial" panose="020B0604020202020204" pitchFamily="34" charset="0"/>
              </a:rPr>
              <a:t>Roon</a:t>
            </a:r>
            <a:r>
              <a:rPr kumimoji="0" lang="en-US" altLang="en-US" sz="900" b="0" i="0" u="none" strike="noStrike" cap="none" normalizeH="0" baseline="0" dirty="0">
                <a:ln>
                  <a:noFill/>
                </a:ln>
                <a:solidFill>
                  <a:schemeClr val="bg1"/>
                </a:solidFill>
                <a:effectLst/>
                <a:latin typeface="Arial" panose="020B0604020202020204" pitchFamily="34" charset="0"/>
              </a:rPr>
              <a:t>, Theo E. Nijman, Chris Veld. Introduces a model where futures risk premia are driven by hedging pressure (hedgers’ net positions) both within the same market and across related markets. Empirical tests on 20 futures markets show that own-market and cross-market hedging pressures significantly affect futures returns (controlling for risk factors and price pressure) and even help explain returns of the underlying assets.</a:t>
            </a:r>
          </a:p>
          <a:p>
            <a:pPr marL="0" marR="0" lvl="0" indent="0" algn="l" defTabSz="914400" rtl="0" eaLnBrk="0" fontAlgn="base" latinLnBrk="0" hangingPunct="0">
              <a:lnSpc>
                <a:spcPct val="100000"/>
              </a:lnSpc>
              <a:spcBef>
                <a:spcPct val="0"/>
              </a:spcBef>
              <a:spcAft>
                <a:spcPct val="0"/>
              </a:spcAft>
              <a:buClrTx/>
              <a:buSzTx/>
            </a:pP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On the Predictive Role of Large Futures Trades for S&amp;P500 Index Returns</a:t>
            </a:r>
            <a:r>
              <a:rPr kumimoji="0" lang="en-US" altLang="en-US"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err="1">
                <a:ln>
                  <a:noFill/>
                </a:ln>
                <a:solidFill>
                  <a:schemeClr val="bg1"/>
                </a:solidFill>
                <a:effectLst/>
                <a:latin typeface="Arial" panose="020B0604020202020204" pitchFamily="34" charset="0"/>
              </a:rPr>
              <a:t>Haojun</a:t>
            </a:r>
            <a:r>
              <a:rPr kumimoji="0" lang="en-US" altLang="en-US" sz="900" b="0" i="0" u="none" strike="noStrike" cap="none" normalizeH="0" baseline="0" dirty="0">
                <a:ln>
                  <a:noFill/>
                </a:ln>
                <a:solidFill>
                  <a:schemeClr val="bg1"/>
                </a:solidFill>
                <a:effectLst/>
                <a:latin typeface="Arial" panose="020B0604020202020204" pitchFamily="34" charset="0"/>
              </a:rPr>
              <a:t> Chen, Daniela Maher. Assesses if positions of large trader groups (commercial firms, hedge funds, etc.) in S&amp;P 500 futures can predict subsequent stock index returns. Finds only weak and inconsistent predictive signals – e.g. a positive but unstable correlation for commercial traders and a short-lived informational edge for hedge funds – and concludes that the 3-day-delayed weekly COT data and mixed results make it an unreliable trading signal.</a:t>
            </a:r>
          </a:p>
          <a:p>
            <a:pPr marL="0" marR="0" lvl="0" indent="0" algn="l" defTabSz="914400" rtl="0" eaLnBrk="0" fontAlgn="base" latinLnBrk="0" hangingPunct="0">
              <a:lnSpc>
                <a:spcPct val="100000"/>
              </a:lnSpc>
              <a:spcBef>
                <a:spcPct val="0"/>
              </a:spcBef>
              <a:spcAft>
                <a:spcPct val="0"/>
              </a:spcAft>
              <a:buClrTx/>
              <a:buSzTx/>
            </a:pPr>
            <a:endParaRPr kumimoji="0" lang="en-US" altLang="en-US" sz="1400" b="1"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Investor Sentiment and Forecasting Ability: Evidence from COT Reports in Precious Metal Futures Markets</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a:ln>
                  <a:noFill/>
                </a:ln>
                <a:solidFill>
                  <a:schemeClr val="bg1"/>
                </a:solidFill>
                <a:effectLst/>
                <a:latin typeface="Arial" panose="020B0604020202020204" pitchFamily="34" charset="0"/>
              </a:rPr>
              <a:t>Yang Zhang, Jason Laws. Investigates whether an investor sentiment index derived from COT report data can forecast returns in gold, silver, and platinum futures. Finds that sentiment mostly moves with current prices (commercial traders are contrarian to price changes, while non-commercial/speculative traders are trend-followers) and generally does not lead future price movements, providing little support for sentiment as a predictive indicator.</a:t>
            </a: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Smart Money: The Forecasting Ability of CFTC Large Traders in Agricultural Futures Markets</a:t>
            </a:r>
            <a:r>
              <a:rPr kumimoji="0" lang="en-US" altLang="en-US"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a:ln>
                  <a:noFill/>
                </a:ln>
                <a:solidFill>
                  <a:schemeClr val="bg1"/>
                </a:solidFill>
                <a:effectLst/>
                <a:latin typeface="Arial" panose="020B0604020202020204" pitchFamily="34" charset="0"/>
              </a:rPr>
              <a:t>Scott H. Irwin, Dwight R. Sanders, Robert </a:t>
            </a:r>
            <a:r>
              <a:rPr kumimoji="0" lang="en-US" altLang="en-US" sz="900" b="0" i="0" u="none" strike="noStrike" cap="none" normalizeH="0" baseline="0" dirty="0" err="1">
                <a:ln>
                  <a:noFill/>
                </a:ln>
                <a:solidFill>
                  <a:schemeClr val="bg1"/>
                </a:solidFill>
                <a:effectLst/>
                <a:latin typeface="Arial" panose="020B0604020202020204" pitchFamily="34" charset="0"/>
              </a:rPr>
              <a:t>Merrin</a:t>
            </a:r>
            <a:r>
              <a:rPr kumimoji="0" lang="en-US" altLang="en-US" sz="900" b="0" i="0" u="none" strike="noStrike" cap="none" normalizeH="0" baseline="0" dirty="0">
                <a:ln>
                  <a:noFill/>
                </a:ln>
                <a:solidFill>
                  <a:schemeClr val="bg1"/>
                </a:solidFill>
                <a:effectLst/>
                <a:latin typeface="Arial" panose="020B0604020202020204" pitchFamily="34" charset="0"/>
              </a:rPr>
              <a:t>. Investigates whether trader position data from the CFTC’s Commitment of Traders reports can predict agricultural futures returns. Finds virtually no forecasting edge – trader positions do </a:t>
            </a:r>
            <a:r>
              <a:rPr kumimoji="0" lang="en-US" altLang="en-US" sz="900" b="1" i="0" u="none" strike="noStrike" cap="none" normalizeH="0" baseline="0" dirty="0">
                <a:ln>
                  <a:noFill/>
                </a:ln>
                <a:solidFill>
                  <a:schemeClr val="bg1"/>
                </a:solidFill>
                <a:effectLst/>
                <a:latin typeface="Arial" panose="020B0604020202020204" pitchFamily="34" charset="0"/>
              </a:rPr>
              <a:t>not</a:t>
            </a:r>
            <a:r>
              <a:rPr kumimoji="0" lang="en-US" altLang="en-US" sz="900" b="0" i="0" u="none" strike="noStrike" cap="none" normalizeH="0" baseline="0" dirty="0">
                <a:ln>
                  <a:noFill/>
                </a:ln>
                <a:solidFill>
                  <a:schemeClr val="bg1"/>
                </a:solidFill>
                <a:effectLst/>
                <a:latin typeface="Arial" panose="020B0604020202020204" pitchFamily="34" charset="0"/>
              </a:rPr>
              <a:t> systematically lead price moves – but strong evidence that traders respond to price changes (with large speculators tending to be trend-followers), implying little value in COT data for predicting market movements.</a:t>
            </a: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980" y="281605"/>
            <a:ext cx="6763500" cy="1225800"/>
          </a:xfrm>
        </p:spPr>
        <p:txBody>
          <a:bodyPr/>
          <a:lstStyle/>
          <a:p>
            <a:r>
              <a:rPr lang="en-US" dirty="0"/>
              <a:t>Appendix</a:t>
            </a:r>
          </a:p>
        </p:txBody>
      </p:sp>
      <p:sp>
        <p:nvSpPr>
          <p:cNvPr id="4" name="Rectangle 1"/>
          <p:cNvSpPr>
            <a:spLocks noGrp="1" noChangeArrowheads="1"/>
          </p:cNvSpPr>
          <p:nvPr>
            <p:ph type="subTitle" idx="1"/>
          </p:nvPr>
        </p:nvSpPr>
        <p:spPr bwMode="auto">
          <a:xfrm>
            <a:off x="446980" y="1298341"/>
            <a:ext cx="849164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altLang="en-US" sz="1200" b="1"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rPr>
              <a:t>  The Commitment of Traders Report as a Trading Signal?</a:t>
            </a:r>
            <a:r>
              <a:rPr kumimoji="0" lang="en-US" altLang="en-US" sz="1200" b="0"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rPr>
              <a:t>  </a:t>
            </a:r>
          </a:p>
          <a:p>
            <a:pPr marL="0" marR="0" lvl="0" indent="0" algn="l" defTabSz="914400" rtl="0" eaLnBrk="0" fontAlgn="base" latinLnBrk="0" hangingPunct="0">
              <a:lnSpc>
                <a:spcPct val="100000"/>
              </a:lnSpc>
              <a:spcBef>
                <a:spcPct val="0"/>
              </a:spcBef>
              <a:spcAft>
                <a:spcPct val="0"/>
              </a:spcAft>
              <a:buClrTx/>
              <a:buSzTx/>
              <a:buFont typeface="Cardo" panose="02020600000000000000"/>
              <a:buNone/>
              <a:defRPr/>
            </a:pPr>
            <a:r>
              <a:rPr kumimoji="0" lang="en-US" altLang="en-US" sz="900" b="0"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rPr>
              <a:t>Simon </a:t>
            </a:r>
            <a:r>
              <a:rPr kumimoji="0" lang="en-US" altLang="en-US" sz="900" b="0" i="0" u="none" strike="noStrike" kern="0" cap="none" spc="0" normalizeH="0" baseline="0" noProof="0" dirty="0" err="1">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rPr>
              <a:t>Dreesmann</a:t>
            </a:r>
            <a:r>
              <a:rPr kumimoji="0" lang="en-US" altLang="en-US" sz="900" b="0"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rPr>
              <a:t>, Tim Alexander Herberger, Michel </a:t>
            </a:r>
            <a:r>
              <a:rPr kumimoji="0" lang="en-US" altLang="en-US" sz="900" b="0" i="0" u="none" strike="noStrike" kern="0" cap="none" spc="0" normalizeH="0" baseline="0" noProof="0" dirty="0" err="1">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rPr>
              <a:t>Charifzadeh</a:t>
            </a:r>
            <a:r>
              <a:rPr kumimoji="0" lang="en-US" altLang="en-US" sz="900" b="0"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rPr>
              <a:t>. Develops a short-term reversal trading strategy using comprehensive COT report data across multiple futures markets. While a COT-based strategy outperforms a buy-and-hold benchmark in several individual markets, its advantage disappears at the portfolio level (no excess Sharpe or abnormal returns), suggesting that COT information is largely already reflected in efficient market prices.</a:t>
            </a:r>
          </a:p>
          <a:p>
            <a:pPr marL="0" marR="0" lvl="0" indent="0" algn="l" defTabSz="914400" rtl="0" eaLnBrk="0" fontAlgn="base" latinLnBrk="0" hangingPunct="0">
              <a:lnSpc>
                <a:spcPct val="100000"/>
              </a:lnSpc>
              <a:spcBef>
                <a:spcPct val="0"/>
              </a:spcBef>
              <a:spcAft>
                <a:spcPct val="0"/>
              </a:spcAft>
              <a:buClrTx/>
              <a:buSzTx/>
              <a:buFont typeface="Cardo" panose="02020600000000000000"/>
              <a:buNone/>
              <a:defRPr/>
            </a:pPr>
            <a:endParaRPr kumimoji="0" lang="en-US" altLang="en-US" sz="900" b="0"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altLang="en-US" sz="1200" b="1"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Arial" panose="020B0604020202020204"/>
                <a:sym typeface="Arial" panose="020B0604020202020204"/>
              </a:rPr>
              <a:t>  Returns to Speculators and the Theory of Normal Backwardation </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altLang="en-US" sz="900" b="0"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Arial" panose="020B0604020202020204"/>
                <a:sym typeface="Arial" panose="020B0604020202020204"/>
              </a:rPr>
              <a:t>Eric C. Chang. Uses historical commodity futures data (wheat, corn, soybeans) to test Keynes’s normal backwardation theory (whether hedgers pay a risk premium to speculators). Finds that speculators did earn positive risk‐premium returns at the expense of hedgers, especially in later years, supporting the presence of a futures risk premium.</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altLang="en-US" sz="900" b="0"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Arial" panose="020B0604020202020204"/>
              <a:sym typeface="Arial" panose="020B0604020202020204"/>
            </a:endParaRPr>
          </a:p>
          <a:p>
            <a:pPr marL="285750" marR="0" lvl="0" indent="-28575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q"/>
              <a:defRPr/>
            </a:pPr>
            <a:r>
              <a:rPr kumimoji="0" lang="en-US" alt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a:sym typeface="Arial" panose="020B0604020202020204"/>
              </a:rPr>
              <a:t>Commitment of Traders, Basis Behavior, and the Issue of Risk Premia in Futures Markets  </a:t>
            </a:r>
          </a:p>
          <a:p>
            <a:pPr marL="0" marR="0" lvl="0" indent="0" algn="l" defTabSz="914400" rtl="0" eaLnBrk="1" fontAlgn="auto" latinLnBrk="0" hangingPunct="1">
              <a:lnSpc>
                <a:spcPct val="100000"/>
              </a:lnSpc>
              <a:spcBef>
                <a:spcPts val="0"/>
              </a:spcBef>
              <a:spcAft>
                <a:spcPts val="0"/>
              </a:spcAft>
              <a:buClr>
                <a:schemeClr val="bg1"/>
              </a:buClr>
              <a:buSzTx/>
              <a:defRPr/>
            </a:pPr>
            <a:r>
              <a:rPr kumimoji="0" lang="en-US" altLang="en-US" sz="900" b="0" i="0" u="none" strike="noStrike" cap="none" normalizeH="0" baseline="0" dirty="0">
                <a:ln>
                  <a:noFill/>
                </a:ln>
                <a:solidFill>
                  <a:schemeClr val="bg1"/>
                </a:solidFill>
                <a:effectLst/>
                <a:latin typeface="Arial" panose="020B0604020202020204" pitchFamily="34" charset="0"/>
              </a:rPr>
              <a:t>Arjun </a:t>
            </a:r>
            <a:r>
              <a:rPr kumimoji="0" lang="en-US" altLang="en-US" sz="900" b="0" i="0" u="none" strike="noStrike" cap="none" normalizeH="0" baseline="0" dirty="0" err="1">
                <a:ln>
                  <a:noFill/>
                </a:ln>
                <a:solidFill>
                  <a:schemeClr val="bg1"/>
                </a:solidFill>
                <a:effectLst/>
                <a:latin typeface="Arial" panose="020B0604020202020204" pitchFamily="34" charset="0"/>
              </a:rPr>
              <a:t>Chatrath</a:t>
            </a:r>
            <a:r>
              <a:rPr kumimoji="0" lang="en-US" altLang="en-US" sz="900" b="0" i="0" u="none" strike="noStrike" cap="none" normalizeH="0" baseline="0" dirty="0">
                <a:ln>
                  <a:noFill/>
                </a:ln>
                <a:solidFill>
                  <a:schemeClr val="bg1"/>
                </a:solidFill>
                <a:effectLst/>
                <a:latin typeface="Arial" panose="020B0604020202020204" pitchFamily="34" charset="0"/>
              </a:rPr>
              <a:t>, </a:t>
            </a:r>
            <a:r>
              <a:rPr kumimoji="0" lang="en-US" altLang="en-US" sz="900" b="0" i="0" u="none" strike="noStrike" cap="none" normalizeH="0" baseline="0" dirty="0" err="1">
                <a:ln>
                  <a:noFill/>
                </a:ln>
                <a:solidFill>
                  <a:schemeClr val="bg1"/>
                </a:solidFill>
                <a:effectLst/>
                <a:latin typeface="Arial" panose="020B0604020202020204" pitchFamily="34" charset="0"/>
              </a:rPr>
              <a:t>Youguo</a:t>
            </a:r>
            <a:r>
              <a:rPr kumimoji="0" lang="en-US" altLang="en-US" sz="900" b="0" i="0" u="none" strike="noStrike" cap="none" normalizeH="0" baseline="0" dirty="0">
                <a:ln>
                  <a:noFill/>
                </a:ln>
                <a:solidFill>
                  <a:schemeClr val="bg1"/>
                </a:solidFill>
                <a:effectLst/>
                <a:latin typeface="Arial" panose="020B0604020202020204" pitchFamily="34" charset="0"/>
              </a:rPr>
              <a:t> Liang, Frank Song. Investigates how trader positions reported in the CFTC’s Commitment of Traders (COT) report relate to futures price behavior and risk premia. Examines the link between the composition of hedgers vs. speculators and the behavior of the futures basis to determine whether systematic risk premiums exist in these markets.</a:t>
            </a:r>
          </a:p>
          <a:p>
            <a:pPr marL="0" marR="0" lvl="0" indent="0" algn="l" defTabSz="914400" rtl="0" eaLnBrk="1" fontAlgn="auto" latinLnBrk="0" hangingPunct="1">
              <a:lnSpc>
                <a:spcPct val="100000"/>
              </a:lnSpc>
              <a:spcBef>
                <a:spcPts val="0"/>
              </a:spcBef>
              <a:spcAft>
                <a:spcPts val="0"/>
              </a:spcAft>
              <a:buClr>
                <a:schemeClr val="bg1"/>
              </a:buClr>
              <a:buSzTx/>
              <a:defRPr/>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Inside the Oil Market: The Relationship Between Commercial Trading Activity and Subsequent Price Movements   </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a:ln>
                  <a:noFill/>
                </a:ln>
                <a:solidFill>
                  <a:schemeClr val="bg1"/>
                </a:solidFill>
                <a:effectLst/>
                <a:latin typeface="Arial" panose="020B0604020202020204" pitchFamily="34" charset="0"/>
              </a:rPr>
              <a:t>Vijay </a:t>
            </a:r>
            <a:r>
              <a:rPr kumimoji="0" lang="en-US" altLang="en-US" sz="900" b="0" i="0" u="none" strike="noStrike" cap="none" normalizeH="0" baseline="0" dirty="0" err="1">
                <a:ln>
                  <a:noFill/>
                </a:ln>
                <a:solidFill>
                  <a:schemeClr val="bg1"/>
                </a:solidFill>
                <a:effectLst/>
                <a:latin typeface="Arial" panose="020B0604020202020204" pitchFamily="34" charset="0"/>
              </a:rPr>
              <a:t>Chandar</a:t>
            </a:r>
            <a:r>
              <a:rPr kumimoji="0" lang="en-US" altLang="en-US" sz="900" b="0" i="0" u="none" strike="noStrike" cap="none" normalizeH="0" baseline="0" dirty="0">
                <a:ln>
                  <a:noFill/>
                </a:ln>
                <a:solidFill>
                  <a:schemeClr val="bg1"/>
                </a:solidFill>
                <a:effectLst/>
                <a:latin typeface="Arial" panose="020B0604020202020204" pitchFamily="34" charset="0"/>
              </a:rPr>
              <a:t>. Investigates whether the trading activity of commercial hedgers in the crude oil futures market foreshadows future price movements. Provides evidence that surges in commercial short positions often precede oil price declines, suggesting that commercial traders’ positioning contains informational value that could be used to anticipate price trends.</a:t>
            </a: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Rectangle 1"/>
          <p:cNvSpPr>
            <a:spLocks noGrp="1" noChangeArrowheads="1"/>
          </p:cNvSpPr>
          <p:nvPr>
            <p:ph type="subTitle" idx="1"/>
          </p:nvPr>
        </p:nvSpPr>
        <p:spPr bwMode="auto">
          <a:xfrm>
            <a:off x="164085" y="1609948"/>
            <a:ext cx="84916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indent="0" eaLnBrk="0" fontAlgn="base" hangingPunct="0">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0" indent="0" eaLnBrk="0" fontAlgn="base" hangingPunct="0">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0" indent="0" eaLnBrk="0" fontAlgn="base" hangingPunct="0">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p:txBody>
      </p:sp>
      <p:sp>
        <p:nvSpPr>
          <p:cNvPr id="3" name="TextBox 2"/>
          <p:cNvSpPr txBox="1"/>
          <p:nvPr/>
        </p:nvSpPr>
        <p:spPr>
          <a:xfrm>
            <a:off x="707965" y="1365426"/>
            <a:ext cx="8026754" cy="3323987"/>
          </a:xfrm>
          <a:prstGeom prst="rect">
            <a:avLst/>
          </a:prstGeom>
          <a:noFill/>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altLang="en-US" sz="1200" b="1"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rPr>
              <a:t> </a:t>
            </a:r>
            <a:r>
              <a:rPr kumimoji="0" lang="en-US" altLang="en-US" sz="1200" b="1" i="0" u="none" strike="noStrike" cap="none" normalizeH="0" baseline="0" dirty="0">
                <a:ln>
                  <a:noFill/>
                </a:ln>
                <a:solidFill>
                  <a:schemeClr val="bg1"/>
                </a:solidFill>
                <a:effectLst/>
                <a:latin typeface="Arial" panose="020B0604020202020204" pitchFamily="34" charset="0"/>
              </a:rPr>
              <a:t>Machine Learning in Futures Markets</a:t>
            </a:r>
            <a:endParaRPr kumimoji="0" lang="en-US" altLang="en-US" sz="1200" b="1"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endParaRPr>
          </a:p>
          <a:p>
            <a:pPr marL="0" indent="0" eaLnBrk="0" fontAlgn="base" hangingPunct="0">
              <a:spcBef>
                <a:spcPct val="0"/>
              </a:spcBef>
              <a:spcAft>
                <a:spcPct val="0"/>
              </a:spcAft>
              <a:buClrTx/>
              <a:buSzTx/>
            </a:pPr>
            <a:r>
              <a:rPr kumimoji="0" lang="en-US" altLang="en-US" sz="900" b="0" i="0" u="none" strike="noStrike" cap="none" normalizeH="0" baseline="0" dirty="0">
                <a:ln>
                  <a:noFill/>
                </a:ln>
                <a:solidFill>
                  <a:schemeClr val="bg1"/>
                </a:solidFill>
                <a:effectLst/>
                <a:latin typeface="Arial" panose="020B0604020202020204" pitchFamily="34" charset="0"/>
              </a:rPr>
              <a:t>Fabian </a:t>
            </a:r>
            <a:r>
              <a:rPr kumimoji="0" lang="en-US" altLang="en-US" sz="900" b="0" i="0" u="none" strike="noStrike" cap="none" normalizeH="0" baseline="0" dirty="0" err="1">
                <a:ln>
                  <a:noFill/>
                </a:ln>
                <a:solidFill>
                  <a:schemeClr val="bg1"/>
                </a:solidFill>
                <a:effectLst/>
                <a:latin typeface="Arial" panose="020B0604020202020204" pitchFamily="34" charset="0"/>
              </a:rPr>
              <a:t>Waldow</a:t>
            </a:r>
            <a:r>
              <a:rPr kumimoji="0" lang="en-US" altLang="en-US" sz="900" b="0" i="0" u="none" strike="noStrike" cap="none" normalizeH="0" baseline="0" dirty="0">
                <a:ln>
                  <a:noFill/>
                </a:ln>
                <a:solidFill>
                  <a:schemeClr val="bg1"/>
                </a:solidFill>
                <a:effectLst/>
                <a:latin typeface="Arial" panose="020B0604020202020204" pitchFamily="34" charset="0"/>
              </a:rPr>
              <a:t>, Matthias </a:t>
            </a:r>
            <a:r>
              <a:rPr kumimoji="0" lang="en-US" altLang="en-US" sz="900" b="0" i="0" u="none" strike="noStrike" cap="none" normalizeH="0" baseline="0" dirty="0" err="1">
                <a:ln>
                  <a:noFill/>
                </a:ln>
                <a:solidFill>
                  <a:schemeClr val="bg1"/>
                </a:solidFill>
                <a:effectLst/>
                <a:latin typeface="Arial" panose="020B0604020202020204" pitchFamily="34" charset="0"/>
              </a:rPr>
              <a:t>Schnaubelt</a:t>
            </a:r>
            <a:r>
              <a:rPr kumimoji="0" lang="en-US" altLang="en-US" sz="900" b="0" i="0" u="none" strike="noStrike" cap="none" normalizeH="0" baseline="0" dirty="0">
                <a:ln>
                  <a:noFill/>
                </a:ln>
                <a:solidFill>
                  <a:schemeClr val="bg1"/>
                </a:solidFill>
                <a:effectLst/>
                <a:latin typeface="Arial" panose="020B0604020202020204" pitchFamily="34" charset="0"/>
              </a:rPr>
              <a:t>, Christopher Krauss, Thomas G. Fischer. Applies machine learning techniques to develop a quantitative trading strategy in futures markets. The authors preprocess continuous futures data and train ML models to predict which contracts will outperform, enabling a long/short portfolio that delivers significant out-of-sample profits (challenging semi-strong market efficiency).</a:t>
            </a:r>
          </a:p>
          <a:p>
            <a:pPr marL="0" marR="0" lvl="0" indent="0" algn="l" defTabSz="914400" rtl="0" eaLnBrk="0" fontAlgn="base" latinLnBrk="0" hangingPunct="0">
              <a:lnSpc>
                <a:spcPct val="100000"/>
              </a:lnSpc>
              <a:spcBef>
                <a:spcPct val="0"/>
              </a:spcBef>
              <a:spcAft>
                <a:spcPct val="0"/>
              </a:spcAft>
              <a:buClrTx/>
              <a:buSzTx/>
              <a:buFont typeface="Cardo" panose="02020600000000000000"/>
              <a:buNone/>
              <a:defRPr/>
            </a:pPr>
            <a:endParaRPr kumimoji="0" lang="en-US" altLang="en-US" sz="900" b="0"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Cardo" panose="02020600000000000000"/>
              <a:sym typeface="Cardo" panose="0202060000000000000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defRPr/>
            </a:pPr>
            <a:r>
              <a:rPr kumimoji="0" lang="en-US" altLang="en-US" sz="1200" b="1"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Arial" panose="020B0604020202020204"/>
                <a:sym typeface="Arial" panose="020B0604020202020204"/>
              </a:rPr>
              <a:t> </a:t>
            </a:r>
            <a:r>
              <a:rPr kumimoji="0" lang="en-US" altLang="en-US" sz="1200" b="1" i="0" u="none" strike="noStrike" cap="none" normalizeH="0" baseline="0" dirty="0">
                <a:ln>
                  <a:noFill/>
                </a:ln>
                <a:solidFill>
                  <a:schemeClr val="bg1"/>
                </a:solidFill>
                <a:effectLst/>
                <a:latin typeface="Arial" panose="020B0604020202020204" pitchFamily="34" charset="0"/>
              </a:rPr>
              <a:t>Continuous Futures Data Series for Back Testing and Technical Analysis</a:t>
            </a:r>
            <a:endParaRPr kumimoji="0" lang="en-US" altLang="en-US" sz="1200" b="1"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Arial" panose="020B0604020202020204"/>
              <a:sym typeface="Arial" panose="020B0604020202020204"/>
            </a:endParaRP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err="1">
                <a:ln>
                  <a:noFill/>
                </a:ln>
                <a:solidFill>
                  <a:schemeClr val="bg1"/>
                </a:solidFill>
                <a:effectLst/>
                <a:latin typeface="Arial" panose="020B0604020202020204" pitchFamily="34" charset="0"/>
              </a:rPr>
              <a:t>Saulius</a:t>
            </a:r>
            <a:r>
              <a:rPr kumimoji="0" lang="en-US" altLang="en-US" sz="900" b="0" i="0" u="none" strike="noStrike" cap="none" normalizeH="0" baseline="0" dirty="0">
                <a:ln>
                  <a:noFill/>
                </a:ln>
                <a:solidFill>
                  <a:schemeClr val="bg1"/>
                </a:solidFill>
                <a:effectLst/>
                <a:latin typeface="Arial" panose="020B0604020202020204" pitchFamily="34" charset="0"/>
              </a:rPr>
              <a:t> </a:t>
            </a:r>
            <a:r>
              <a:rPr kumimoji="0" lang="en-US" altLang="en-US" sz="900" b="0" i="0" u="none" strike="noStrike" cap="none" normalizeH="0" baseline="0" dirty="0" err="1">
                <a:ln>
                  <a:noFill/>
                </a:ln>
                <a:solidFill>
                  <a:schemeClr val="bg1"/>
                </a:solidFill>
                <a:effectLst/>
                <a:latin typeface="Arial" panose="020B0604020202020204" pitchFamily="34" charset="0"/>
              </a:rPr>
              <a:t>Masteika</a:t>
            </a:r>
            <a:r>
              <a:rPr kumimoji="0" lang="en-US" altLang="en-US" sz="900" b="0" i="0" u="none" strike="noStrike" cap="none" normalizeH="0" baseline="0" dirty="0">
                <a:ln>
                  <a:noFill/>
                </a:ln>
                <a:solidFill>
                  <a:schemeClr val="bg1"/>
                </a:solidFill>
                <a:effectLst/>
                <a:latin typeface="Arial" panose="020B0604020202020204" pitchFamily="34" charset="0"/>
              </a:rPr>
              <a:t>, Aleksandras V. </a:t>
            </a:r>
            <a:r>
              <a:rPr kumimoji="0" lang="en-US" altLang="en-US" sz="900" b="0" i="0" u="none" strike="noStrike" cap="none" normalizeH="0" baseline="0" dirty="0" err="1">
                <a:ln>
                  <a:noFill/>
                </a:ln>
                <a:solidFill>
                  <a:schemeClr val="bg1"/>
                </a:solidFill>
                <a:effectLst/>
                <a:latin typeface="Arial" panose="020B0604020202020204" pitchFamily="34" charset="0"/>
              </a:rPr>
              <a:t>Rutkauskas</a:t>
            </a:r>
            <a:r>
              <a:rPr kumimoji="0" lang="en-US" altLang="en-US" sz="900" b="0" i="0" u="none" strike="noStrike" cap="none" normalizeH="0" baseline="0" dirty="0">
                <a:ln>
                  <a:noFill/>
                </a:ln>
                <a:solidFill>
                  <a:schemeClr val="bg1"/>
                </a:solidFill>
                <a:effectLst/>
                <a:latin typeface="Arial" panose="020B0604020202020204" pitchFamily="34" charset="0"/>
              </a:rPr>
              <a:t>, Andrea Janes. Discusses methods to construct continuous futures price series for robust </a:t>
            </a:r>
            <a:r>
              <a:rPr kumimoji="0" lang="en-US" altLang="en-US" sz="900" b="0" i="0" u="none" strike="noStrike" cap="none" normalizeH="0" baseline="0" dirty="0" err="1">
                <a:ln>
                  <a:noFill/>
                </a:ln>
                <a:solidFill>
                  <a:schemeClr val="bg1"/>
                </a:solidFill>
                <a:effectLst/>
                <a:latin typeface="Arial" panose="020B0604020202020204" pitchFamily="34" charset="0"/>
              </a:rPr>
              <a:t>backtesting</a:t>
            </a:r>
            <a:r>
              <a:rPr kumimoji="0" lang="en-US" altLang="en-US" sz="900" b="0" i="0" u="none" strike="noStrike" cap="none" normalizeH="0" baseline="0" dirty="0">
                <a:ln>
                  <a:noFill/>
                </a:ln>
                <a:solidFill>
                  <a:schemeClr val="bg1"/>
                </a:solidFill>
                <a:effectLst/>
                <a:latin typeface="Arial" panose="020B0604020202020204" pitchFamily="34" charset="0"/>
              </a:rPr>
              <a:t> and technical analysis. Presents techniques for rolling contracts (stitching expiring futures into one series) to avoid artificial price jumps, ensuring historical data consistency for evaluating trading strategies.</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altLang="en-US" sz="900" b="0" i="0" u="none" strike="noStrike" kern="0" cap="none" spc="0" normalizeH="0" baseline="0" noProof="0" dirty="0">
              <a:ln>
                <a:noFill/>
              </a:ln>
              <a:solidFill>
                <a:srgbClr val="E9C78C"/>
              </a:solidFill>
              <a:effectLst/>
              <a:uLnTx/>
              <a:uFillTx/>
              <a:latin typeface="Arial" panose="020B0604020202020204" pitchFamily="34" charset="0"/>
              <a:ea typeface="Cardo" panose="02020600000000000000"/>
              <a:cs typeface="Arial" panose="020B0604020202020204"/>
              <a:sym typeface="Arial" panose="020B0604020202020204"/>
            </a:endParaRPr>
          </a:p>
          <a:p>
            <a:pPr marL="285750" marR="0" lvl="0" indent="-285750" algn="l" defTabSz="914400" rtl="0" eaLnBrk="1" fontAlgn="auto" latinLnBrk="0" hangingPunct="1">
              <a:lnSpc>
                <a:spcPct val="100000"/>
              </a:lnSpc>
              <a:spcBef>
                <a:spcPts val="0"/>
              </a:spcBef>
              <a:spcAft>
                <a:spcPts val="0"/>
              </a:spcAft>
              <a:buClr>
                <a:schemeClr val="bg1"/>
              </a:buClr>
              <a:buSzTx/>
              <a:buFont typeface="Wingdings" panose="05000000000000000000" pitchFamily="2" charset="2"/>
              <a:buChar char="q"/>
              <a:defRPr/>
            </a:pPr>
            <a:r>
              <a:rPr kumimoji="0" lang="en-US" altLang="en-US" sz="1200" b="1" i="0" u="none" strike="noStrike" cap="none" normalizeH="0" baseline="0" dirty="0">
                <a:ln>
                  <a:noFill/>
                </a:ln>
                <a:solidFill>
                  <a:schemeClr val="bg1"/>
                </a:solidFill>
                <a:effectLst/>
                <a:latin typeface="Arial" panose="020B0604020202020204" pitchFamily="34" charset="0"/>
              </a:rPr>
              <a:t>Relative Basis and the Expected Returns of Commodity Futures </a:t>
            </a:r>
          </a:p>
          <a:p>
            <a:pPr marR="0" lvl="0" algn="l" defTabSz="914400" rtl="0" eaLnBrk="1" fontAlgn="auto" latinLnBrk="0" hangingPunct="1">
              <a:lnSpc>
                <a:spcPct val="100000"/>
              </a:lnSpc>
              <a:spcBef>
                <a:spcPts val="0"/>
              </a:spcBef>
              <a:spcAft>
                <a:spcPts val="0"/>
              </a:spcAft>
              <a:buClr>
                <a:schemeClr val="bg1"/>
              </a:buClr>
              <a:buSzTx/>
              <a:defRPr/>
            </a:pPr>
            <a:r>
              <a:rPr kumimoji="0" lang="en-US" altLang="en-US" sz="900" b="0" i="0" u="none" strike="noStrike" cap="none" normalizeH="0" baseline="0" dirty="0">
                <a:ln>
                  <a:noFill/>
                </a:ln>
                <a:solidFill>
                  <a:schemeClr val="bg1"/>
                </a:solidFill>
                <a:effectLst/>
                <a:latin typeface="Arial" panose="020B0604020202020204" pitchFamily="34" charset="0"/>
              </a:rPr>
              <a:t>Ming Gu, </a:t>
            </a:r>
            <a:r>
              <a:rPr kumimoji="0" lang="en-US" altLang="en-US" sz="900" b="0" i="0" u="none" strike="noStrike" cap="none" normalizeH="0" baseline="0" dirty="0" err="1">
                <a:ln>
                  <a:noFill/>
                </a:ln>
                <a:solidFill>
                  <a:schemeClr val="bg1"/>
                </a:solidFill>
                <a:effectLst/>
                <a:latin typeface="Arial" panose="020B0604020202020204" pitchFamily="34" charset="0"/>
              </a:rPr>
              <a:t>Wenjin</a:t>
            </a:r>
            <a:r>
              <a:rPr kumimoji="0" lang="en-US" altLang="en-US" sz="900" b="0" i="0" u="none" strike="noStrike" cap="none" normalizeH="0" baseline="0" dirty="0">
                <a:ln>
                  <a:noFill/>
                </a:ln>
                <a:solidFill>
                  <a:schemeClr val="bg1"/>
                </a:solidFill>
                <a:effectLst/>
                <a:latin typeface="Arial" panose="020B0604020202020204" pitchFamily="34" charset="0"/>
              </a:rPr>
              <a:t> Kang, Dong Lou, </a:t>
            </a:r>
            <a:r>
              <a:rPr kumimoji="0" lang="en-US" altLang="en-US" sz="900" b="0" i="0" u="none" strike="noStrike" cap="none" normalizeH="0" baseline="0" dirty="0" err="1">
                <a:ln>
                  <a:noFill/>
                </a:ln>
                <a:solidFill>
                  <a:schemeClr val="bg1"/>
                </a:solidFill>
                <a:effectLst/>
                <a:latin typeface="Arial" panose="020B0604020202020204" pitchFamily="34" charset="0"/>
              </a:rPr>
              <a:t>Ke</a:t>
            </a:r>
            <a:r>
              <a:rPr kumimoji="0" lang="en-US" altLang="en-US" sz="900" b="0" i="0" u="none" strike="noStrike" cap="none" normalizeH="0" baseline="0" dirty="0">
                <a:ln>
                  <a:noFill/>
                </a:ln>
                <a:solidFill>
                  <a:schemeClr val="bg1"/>
                </a:solidFill>
                <a:effectLst/>
                <a:latin typeface="Arial" panose="020B0604020202020204" pitchFamily="34" charset="0"/>
              </a:rPr>
              <a:t> Tang. Proposes a novel relative basis measure (the near-term futures basis minus a distant contract’s basis) to better isolate the commodity convenience yield. Shows that this relative basis is a powerful predictor of future commodity futures returns, outperforming the traditional basis measure, while it has no predictive power in financial futures (consistent with inventory-based theory of storage).</a:t>
            </a:r>
          </a:p>
          <a:p>
            <a:pPr marR="0" lvl="0" algn="l" defTabSz="914400" rtl="0" eaLnBrk="1" fontAlgn="auto" latinLnBrk="0" hangingPunct="1">
              <a:lnSpc>
                <a:spcPct val="100000"/>
              </a:lnSpc>
              <a:spcBef>
                <a:spcPts val="0"/>
              </a:spcBef>
              <a:spcAft>
                <a:spcPts val="0"/>
              </a:spcAft>
              <a:buClr>
                <a:schemeClr val="bg1"/>
              </a:buClr>
              <a:buSzTx/>
              <a:defRPr/>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285750" indent="-285750" eaLnBrk="0" fontAlgn="base" hangingPunct="0">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Who Wins and Who Loses?</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a:ln>
                  <a:noFill/>
                </a:ln>
                <a:solidFill>
                  <a:schemeClr val="bg1"/>
                </a:solidFill>
                <a:effectLst/>
                <a:latin typeface="Arial" panose="020B0604020202020204" pitchFamily="34" charset="0"/>
              </a:rPr>
              <a:t>Trader Returns and Risk Premiums in Agricultural Futures Markets** – Nicole M. Moran, Scott H. Irwin, Philip Garcia. Analyzes nearly a decade of data on large trader positions and profits in 12 agricultural futures markets to see which participants consistently gain or lose. Finds that commodity index traders (passive long-only investors) were the biggest losers—incurring multi-billion dollar losses in most markets—directly contradicting the normal backwardation theory that such speculators earn positive risk premiums.</a:t>
            </a: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935" y="301290"/>
            <a:ext cx="6763500" cy="1225800"/>
          </a:xfrm>
        </p:spPr>
        <p:txBody>
          <a:bodyPr/>
          <a:lstStyle/>
          <a:p>
            <a:r>
              <a:rPr lang="en-US" dirty="0"/>
              <a:t>Appendix</a:t>
            </a:r>
          </a:p>
        </p:txBody>
      </p:sp>
      <p:sp>
        <p:nvSpPr>
          <p:cNvPr id="4" name="Rectangle 1"/>
          <p:cNvSpPr>
            <a:spLocks noGrp="1" noChangeArrowheads="1"/>
          </p:cNvSpPr>
          <p:nvPr>
            <p:ph type="subTitle" idx="1"/>
          </p:nvPr>
        </p:nvSpPr>
        <p:spPr bwMode="auto">
          <a:xfrm>
            <a:off x="547370" y="1147128"/>
            <a:ext cx="8125460" cy="3461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The Predictive Content of Commodity Futures</a:t>
            </a:r>
          </a:p>
          <a:p>
            <a:pPr marL="0" marR="0" lvl="0" indent="0" algn="l" defTabSz="914400" rtl="0" eaLnBrk="0" fontAlgn="base" latinLnBrk="0" hangingPunct="0">
              <a:lnSpc>
                <a:spcPct val="100000"/>
              </a:lnSpc>
              <a:spcBef>
                <a:spcPct val="0"/>
              </a:spcBef>
              <a:spcAft>
                <a:spcPct val="0"/>
              </a:spcAft>
              <a:buClrTx/>
              <a:buSzTx/>
            </a:pPr>
            <a:r>
              <a:rPr kumimoji="0" lang="en-US" altLang="en-US" sz="900" b="0" i="0" u="none" strike="noStrike" cap="none" normalizeH="0" baseline="0" dirty="0" err="1">
                <a:ln>
                  <a:noFill/>
                </a:ln>
                <a:solidFill>
                  <a:schemeClr val="bg1"/>
                </a:solidFill>
                <a:effectLst/>
                <a:latin typeface="Arial" panose="020B0604020202020204" pitchFamily="34" charset="0"/>
              </a:rPr>
              <a:t>Menzie</a:t>
            </a:r>
            <a:r>
              <a:rPr kumimoji="0" lang="en-US" altLang="en-US" sz="900" b="0" i="0" u="none" strike="noStrike" cap="none" normalizeH="0" baseline="0" dirty="0">
                <a:ln>
                  <a:noFill/>
                </a:ln>
                <a:solidFill>
                  <a:schemeClr val="bg1"/>
                </a:solidFill>
                <a:effectLst/>
                <a:latin typeface="Arial" panose="020B0604020202020204" pitchFamily="34" charset="0"/>
              </a:rPr>
              <a:t> D. Chinn, Olivier </a:t>
            </a:r>
            <a:r>
              <a:rPr kumimoji="0" lang="en-US" altLang="en-US" sz="900" b="0" i="0" u="none" strike="noStrike" cap="none" normalizeH="0" baseline="0" dirty="0" err="1">
                <a:ln>
                  <a:noFill/>
                </a:ln>
                <a:solidFill>
                  <a:schemeClr val="bg1"/>
                </a:solidFill>
                <a:effectLst/>
                <a:latin typeface="Arial" panose="020B0604020202020204" pitchFamily="34" charset="0"/>
              </a:rPr>
              <a:t>Coibion</a:t>
            </a:r>
            <a:r>
              <a:rPr kumimoji="0" lang="en-US" altLang="en-US" sz="900" b="0" i="0" u="none" strike="noStrike" cap="none" normalizeH="0" baseline="0" dirty="0">
                <a:ln>
                  <a:noFill/>
                </a:ln>
                <a:solidFill>
                  <a:schemeClr val="bg1"/>
                </a:solidFill>
                <a:effectLst/>
                <a:latin typeface="Arial" panose="020B0604020202020204" pitchFamily="34" charset="0"/>
              </a:rPr>
              <a:t>. Examines whether commodity futures prices serve as unbiased and accurate forecasts of subsequent spot prices across energy, metal, and agricultural markets. Concludes that energy futures are generally unbiased predictors of future spot prices, whereas many other commodity futures exhibit bias; overall, futures’ predictive performance is on par with a random walk (though better than some econometric models) and has improved in more recent years.</a:t>
            </a:r>
          </a:p>
          <a:p>
            <a:pPr marL="171450" marR="0" lvl="0" indent="-171450" algn="l" defTabSz="914400" rtl="0" eaLnBrk="0" fontAlgn="base" latinLnBrk="0" hangingPunct="0">
              <a:lnSpc>
                <a:spcPct val="100000"/>
              </a:lnSpc>
              <a:buClrTx/>
              <a:buFont typeface="Wingdings" panose="05000000000000000000" pitchFamily="2" charset="2"/>
              <a:buChar char="q"/>
            </a:pP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lang="en-US" altLang="en-US" sz="1200" b="1" dirty="0">
                <a:ln>
                  <a:noFill/>
                </a:ln>
                <a:solidFill>
                  <a:schemeClr val="bg1"/>
                </a:solidFill>
                <a:effectLst/>
                <a:latin typeface="Arial" panose="020B0604020202020204" pitchFamily="34" charset="0"/>
                <a:sym typeface="+mn-ea"/>
              </a:rPr>
              <a:t>Capturing the Risk Premium of Commodity Futures</a:t>
            </a:r>
            <a:endParaRPr kumimoji="0" lang="en-US" altLang="en-US" sz="1200" b="1" i="0" u="none" strike="noStrike" cap="none" normalizeH="0" baseline="0" dirty="0">
              <a:ln>
                <a:noFill/>
              </a:ln>
              <a:solidFill>
                <a:schemeClr val="bg1"/>
              </a:solidFill>
              <a:effectLst/>
              <a:latin typeface="Arial" panose="020B0604020202020204" pitchFamily="34" charset="0"/>
              <a:sym typeface="+mn-ea"/>
            </a:endParaRPr>
          </a:p>
          <a:p>
            <a:pPr marL="0" marR="0" lvl="0" algn="l" defTabSz="914400" rtl="0" eaLnBrk="0" fontAlgn="base" latinLnBrk="0" hangingPunct="0">
              <a:lnSpc>
                <a:spcPct val="100000"/>
              </a:lnSpc>
              <a:buClrTx/>
            </a:pPr>
            <a:r>
              <a:rPr kumimoji="0" lang="en-US" altLang="en-US" sz="900" i="0" u="none" strike="noStrike" cap="none" normalizeH="0" baseline="0" dirty="0" err="1">
                <a:ln>
                  <a:noFill/>
                </a:ln>
                <a:solidFill>
                  <a:schemeClr val="bg1"/>
                </a:solidFill>
                <a:effectLst/>
                <a:latin typeface="Arial" panose="020B0604020202020204" pitchFamily="34" charset="0"/>
              </a:rPr>
              <a:t>Basu, D., &amp; Miffre, J. (2013). "Capturing the Risk Premium of Commodity Futures." Journal of Banking &amp; Finance.</a:t>
            </a:r>
          </a:p>
          <a:p>
            <a:pPr marL="0" marR="0" lvl="0" algn="l" defTabSz="914400" rtl="0" eaLnBrk="0" fontAlgn="base" latinLnBrk="0" hangingPunct="0">
              <a:lnSpc>
                <a:spcPct val="100000"/>
              </a:lnSpc>
              <a:buClrTx/>
            </a:pPr>
            <a:endParaRPr kumimoji="0" lang="en-US" altLang="en-US" sz="900" i="0" u="none" strike="noStrike" cap="none" normalizeH="0" baseline="0" dirty="0" err="1">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lang="en-US" altLang="en-US" sz="1200" b="1" dirty="0">
                <a:ln>
                  <a:noFill/>
                </a:ln>
                <a:solidFill>
                  <a:schemeClr val="bg1"/>
                </a:solidFill>
                <a:effectLst/>
                <a:latin typeface="Arial" panose="020B0604020202020204" pitchFamily="34" charset="0"/>
                <a:sym typeface="+mn-ea"/>
              </a:rPr>
              <a:t>Do Speculators Drive Crude Oil Futures Prices?</a:t>
            </a:r>
          </a:p>
          <a:p>
            <a:pPr marL="0" marR="0" lvl="0" algn="l" defTabSz="914400" rtl="0" eaLnBrk="0" fontAlgn="base" latinLnBrk="0" hangingPunct="0">
              <a:lnSpc>
                <a:spcPct val="100000"/>
              </a:lnSpc>
              <a:buClrTx/>
            </a:pPr>
            <a:r>
              <a:rPr kumimoji="0" lang="en-US" altLang="en-US" sz="900" i="0" u="none" strike="noStrike" cap="none" normalizeH="0" baseline="0" dirty="0" err="1">
                <a:ln>
                  <a:noFill/>
                </a:ln>
                <a:solidFill>
                  <a:schemeClr val="bg1"/>
                </a:solidFill>
                <a:effectLst/>
                <a:latin typeface="Arial" panose="020B0604020202020204" pitchFamily="34" charset="0"/>
              </a:rPr>
              <a:t>Büyüksahin, B., &amp; Harris, J. H. (2011). "Do Speculators Drive Crude Oil Futures Prices?" Energy Economics.</a:t>
            </a:r>
          </a:p>
          <a:p>
            <a:pPr marL="0" marR="0" lvl="0" algn="l" defTabSz="914400" rtl="0" eaLnBrk="0" fontAlgn="base" latinLnBrk="0" hangingPunct="0">
              <a:lnSpc>
                <a:spcPct val="100000"/>
              </a:lnSpc>
              <a:buClrTx/>
            </a:pPr>
            <a:endParaRPr kumimoji="0" lang="en-US" altLang="en-US" sz="900" i="0" u="none" strike="noStrike" cap="none" normalizeH="0" baseline="0" dirty="0" err="1">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lang="en-US" altLang="en-US" sz="1200" b="1" dirty="0">
                <a:ln>
                  <a:noFill/>
                </a:ln>
                <a:solidFill>
                  <a:schemeClr val="bg1"/>
                </a:solidFill>
                <a:effectLst/>
                <a:latin typeface="Arial" panose="020B0604020202020204" pitchFamily="34" charset="0"/>
                <a:sym typeface="+mn-ea"/>
              </a:rPr>
              <a:t>The Role of Inventories and Speculative Trading in the Global Market for Crude Oil.</a:t>
            </a:r>
          </a:p>
          <a:p>
            <a:pPr marL="0" marR="0" lvl="0" algn="l" defTabSz="914400" rtl="0" eaLnBrk="0" fontAlgn="base" latinLnBrk="0" hangingPunct="0">
              <a:lnSpc>
                <a:spcPct val="100000"/>
              </a:lnSpc>
              <a:buClrTx/>
            </a:pPr>
            <a:r>
              <a:rPr kumimoji="0" lang="en-US" altLang="en-US" sz="900" i="0" u="none" strike="noStrike" cap="none" normalizeH="0" baseline="0" dirty="0" err="1">
                <a:ln>
                  <a:noFill/>
                </a:ln>
                <a:solidFill>
                  <a:schemeClr val="bg1"/>
                </a:solidFill>
                <a:effectLst/>
                <a:latin typeface="Arial" panose="020B0604020202020204" pitchFamily="34" charset="0"/>
              </a:rPr>
              <a:t>Kilian, L., &amp; Murphy, D. (2014). "The Role of Inventories and Speculative Trading in the Global Market for Crude Oil." Journal of Applied Econometrics.</a:t>
            </a:r>
          </a:p>
          <a:p>
            <a:pPr marL="0" marR="0" lvl="0" algn="l" defTabSz="914400" rtl="0" eaLnBrk="0" fontAlgn="base" latinLnBrk="0" hangingPunct="0">
              <a:lnSpc>
                <a:spcPct val="100000"/>
              </a:lnSpc>
              <a:buClrTx/>
            </a:pPr>
            <a:endParaRPr kumimoji="0" lang="en-US" altLang="en-US" sz="900" i="0" u="none" strike="noStrike" cap="none" normalizeH="0" baseline="0" dirty="0" err="1">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lang="en-US" altLang="en-US" sz="1200" b="1" dirty="0">
                <a:ln>
                  <a:noFill/>
                </a:ln>
                <a:solidFill>
                  <a:schemeClr val="bg1"/>
                </a:solidFill>
                <a:effectLst/>
                <a:latin typeface="Arial" panose="020B0604020202020204" pitchFamily="34" charset="0"/>
                <a:sym typeface="+mn-ea"/>
              </a:rPr>
              <a:t>Commodity Hedging Pressure and Risk Premia.</a:t>
            </a:r>
            <a:endParaRPr kumimoji="0" lang="en-US" altLang="en-US" sz="1200" b="1" i="0" u="none" strike="noStrike" cap="none" normalizeH="0" baseline="0" dirty="0">
              <a:ln>
                <a:noFill/>
              </a:ln>
              <a:solidFill>
                <a:schemeClr val="bg1"/>
              </a:solidFill>
              <a:effectLst/>
              <a:latin typeface="Arial" panose="020B0604020202020204" pitchFamily="34" charset="0"/>
              <a:sym typeface="+mn-ea"/>
            </a:endParaRPr>
          </a:p>
          <a:p>
            <a:pPr marL="0" marR="0" lvl="0" algn="l" defTabSz="914400" rtl="0" eaLnBrk="0" fontAlgn="base" latinLnBrk="0" hangingPunct="0">
              <a:lnSpc>
                <a:spcPct val="100000"/>
              </a:lnSpc>
              <a:buClrTx/>
            </a:pPr>
            <a:r>
              <a:rPr kumimoji="0" lang="en-US" altLang="en-US" sz="900" i="0" u="none" strike="noStrike" cap="none" normalizeH="0" baseline="0" dirty="0" err="1">
                <a:ln>
                  <a:noFill/>
                </a:ln>
                <a:solidFill>
                  <a:schemeClr val="bg1"/>
                </a:solidFill>
                <a:effectLst/>
                <a:latin typeface="Arial" panose="020B0604020202020204" pitchFamily="34" charset="0"/>
              </a:rPr>
              <a:t>Ready, R. (2018). "Commodity Hedging Pressure and Risk Premia." Journal of Financial and Quantitative Analysis.</a:t>
            </a:r>
          </a:p>
          <a:p>
            <a:pPr marL="0" marR="0" lvl="0" algn="l" defTabSz="914400" rtl="0" eaLnBrk="0" fontAlgn="base" latinLnBrk="0" hangingPunct="0">
              <a:lnSpc>
                <a:spcPct val="100000"/>
              </a:lnSpc>
              <a:buClrTx/>
            </a:pPr>
            <a:endParaRPr kumimoji="0" lang="en-US" altLang="en-US" sz="900" i="0" u="none" strike="noStrike" cap="none" normalizeH="0" baseline="0" dirty="0" err="1">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lang="en-US" altLang="en-US" sz="1200" b="1" dirty="0">
                <a:ln>
                  <a:noFill/>
                </a:ln>
                <a:solidFill>
                  <a:schemeClr val="bg1"/>
                </a:solidFill>
                <a:effectLst/>
                <a:latin typeface="Arial" panose="020B0604020202020204" pitchFamily="34" charset="0"/>
                <a:sym typeface="+mn-ea"/>
              </a:rPr>
              <a:t>Financialization and Structural Change in Commodity Futures Markets</a:t>
            </a:r>
          </a:p>
          <a:p>
            <a:pPr marL="0" marR="0" lvl="0" algn="l" defTabSz="914400" rtl="0" eaLnBrk="0" fontAlgn="base" latinLnBrk="0" hangingPunct="0">
              <a:lnSpc>
                <a:spcPct val="100000"/>
              </a:lnSpc>
              <a:buClrTx/>
            </a:pPr>
            <a:r>
              <a:rPr kumimoji="0" lang="en-US" altLang="en-US" sz="900" i="0" u="none" strike="noStrike" cap="none" normalizeH="0" baseline="0" dirty="0" err="1">
                <a:ln>
                  <a:noFill/>
                </a:ln>
                <a:solidFill>
                  <a:schemeClr val="bg1"/>
                </a:solidFill>
                <a:effectLst/>
                <a:latin typeface="Arial" panose="020B0604020202020204" pitchFamily="34" charset="0"/>
              </a:rPr>
              <a:t>Irwin, S. H., &amp; Sanders, D. R. (2012). "Financialization and Structural Change in Commodity Futures Markets." Annals of the International Crude Oil Review.</a:t>
            </a:r>
          </a:p>
          <a:p>
            <a:pPr marL="0" marR="0" lvl="0" algn="l" defTabSz="914400" rtl="0" eaLnBrk="0" fontAlgn="base" latinLnBrk="0" hangingPunct="0">
              <a:lnSpc>
                <a:spcPct val="100000"/>
              </a:lnSpc>
              <a:buClrTx/>
            </a:pPr>
            <a:endParaRPr kumimoji="0" lang="en-US" altLang="en-US" sz="900" i="0" u="none" strike="noStrike" cap="none" normalizeH="0" baseline="0" dirty="0" err="1">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4" name="Rectangle 1"/>
          <p:cNvSpPr>
            <a:spLocks noGrp="1" noChangeArrowheads="1"/>
          </p:cNvSpPr>
          <p:nvPr>
            <p:ph type="subTitle" idx="1"/>
          </p:nvPr>
        </p:nvSpPr>
        <p:spPr bwMode="auto">
          <a:xfrm>
            <a:off x="708600" y="624867"/>
            <a:ext cx="8491640" cy="420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sz="900" i="0" u="none" strike="noStrike" cap="none" normalizeH="0" baseline="0" dirty="0" err="1">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lang="en-US" altLang="en-US" sz="1200" b="1" dirty="0">
                <a:ln>
                  <a:noFill/>
                </a:ln>
                <a:solidFill>
                  <a:schemeClr val="bg1"/>
                </a:solidFill>
                <a:effectLst/>
                <a:latin typeface="Arial" panose="020B0604020202020204" pitchFamily="34" charset="0"/>
                <a:sym typeface="+mn-ea"/>
              </a:rPr>
              <a:t>Strategic Petroleum Reserve Releases and Oil Market Dynamics.</a:t>
            </a:r>
          </a:p>
          <a:p>
            <a:pPr marL="0" marR="0" lvl="0" algn="l" defTabSz="914400" rtl="0" eaLnBrk="0" fontAlgn="base" latinLnBrk="0" hangingPunct="0">
              <a:lnSpc>
                <a:spcPct val="100000"/>
              </a:lnSpc>
              <a:buClrTx/>
            </a:pPr>
            <a:r>
              <a:rPr kumimoji="0" lang="en-US" altLang="en-US" sz="900" i="0" u="none" strike="noStrike" cap="none" normalizeH="0" baseline="0" dirty="0" err="1">
                <a:ln>
                  <a:noFill/>
                </a:ln>
                <a:solidFill>
                  <a:schemeClr val="bg1"/>
                </a:solidFill>
                <a:effectLst/>
                <a:latin typeface="Arial" panose="020B0604020202020204" pitchFamily="34" charset="0"/>
              </a:rPr>
              <a:t>Kilian, L., &amp; Zhou, X. (2023). "Strategic Petroleum Reserve Releases and Oil Market Dynamics." Policy Working Paper.</a:t>
            </a:r>
          </a:p>
          <a:p>
            <a:pPr marL="0" marR="0" lvl="0" algn="l" defTabSz="914400" rtl="0" eaLnBrk="0" fontAlgn="base" latinLnBrk="0" hangingPunct="0">
              <a:lnSpc>
                <a:spcPct val="100000"/>
              </a:lnSpc>
              <a:buClrTx/>
            </a:pPr>
            <a:endParaRPr kumimoji="0" lang="en-US" altLang="en-US" sz="900" i="0" u="none" strike="noStrike" cap="none" normalizeH="0" baseline="0" dirty="0" err="1">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lang="en-US" altLang="en-US" sz="1200" b="1" dirty="0">
                <a:ln>
                  <a:noFill/>
                </a:ln>
                <a:solidFill>
                  <a:schemeClr val="bg1"/>
                </a:solidFill>
                <a:effectLst/>
                <a:latin typeface="Arial" panose="020B0604020202020204" pitchFamily="34" charset="0"/>
                <a:sym typeface="+mn-ea"/>
              </a:rPr>
              <a:t>Convective Risk Flows in Commodity Futures Markets</a:t>
            </a:r>
          </a:p>
          <a:p>
            <a:pPr marL="0" marR="0" lvl="0" algn="l" defTabSz="914400" rtl="0" eaLnBrk="0" fontAlgn="base" latinLnBrk="0" hangingPunct="0">
              <a:lnSpc>
                <a:spcPct val="100000"/>
              </a:lnSpc>
              <a:buClrTx/>
            </a:pPr>
            <a:r>
              <a:rPr kumimoji="0" lang="en-US" altLang="en-US" sz="900" i="0" u="none" strike="noStrike" cap="none" normalizeH="0" baseline="0" dirty="0" err="1">
                <a:ln>
                  <a:noFill/>
                </a:ln>
                <a:solidFill>
                  <a:schemeClr val="bg1"/>
                </a:solidFill>
                <a:effectLst/>
                <a:latin typeface="Arial" panose="020B0604020202020204" pitchFamily="34" charset="0"/>
              </a:rPr>
              <a:t>CFTC Office of the Chief Economist (2014). "Convective Risk Flows in Commodity Futures Markets."</a:t>
            </a:r>
          </a:p>
          <a:p>
            <a:pPr marL="0" marR="0" lvl="0" algn="l" defTabSz="914400" rtl="0" eaLnBrk="0" fontAlgn="base" latinLnBrk="0" hangingPunct="0">
              <a:lnSpc>
                <a:spcPct val="100000"/>
              </a:lnSpc>
              <a:buClrTx/>
            </a:pPr>
            <a:endParaRPr kumimoji="0" lang="en-US" altLang="en-US" sz="900" i="0" u="none" strike="noStrike" cap="none" normalizeH="0" baseline="0" dirty="0" err="1">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EIA Policy Reports (2022–2024).</a:t>
            </a:r>
          </a:p>
          <a:p>
            <a:pPr marL="171450" marR="0" lvl="0" indent="-171450" algn="l" defTabSz="914400" rtl="0" eaLnBrk="0" fontAlgn="base" latinLnBrk="0" hangingPunct="0">
              <a:lnSpc>
                <a:spcPct val="100000"/>
              </a:lnSpc>
              <a:buClrTx/>
              <a:buFont typeface="Wingdings" panose="05000000000000000000" pitchFamily="2" charset="2"/>
              <a:buChar char="q"/>
            </a:pP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kumimoji="0" lang="en-US" altLang="en-US" sz="1100" b="1" i="0" u="none" strike="noStrike" cap="none" normalizeH="0" baseline="0" dirty="0">
                <a:ln>
                  <a:noFill/>
                </a:ln>
                <a:solidFill>
                  <a:schemeClr val="bg1"/>
                </a:solidFill>
                <a:effectLst/>
                <a:latin typeface="Arial" panose="020B0604020202020204" pitchFamily="34" charset="0"/>
              </a:rPr>
              <a:t>Seeley, Caleb (2009). Seasonal Volatility of Corn Futures Prices. Honors thesis, Duke University. Retrieved from https://</a:t>
            </a:r>
            <a:r>
              <a:rPr kumimoji="0" lang="en-US" altLang="en-US" sz="1100" b="1" i="0" u="none" strike="noStrike" cap="none" normalizeH="0" baseline="0" dirty="0" err="1">
                <a:ln>
                  <a:noFill/>
                </a:ln>
                <a:solidFill>
                  <a:schemeClr val="bg1"/>
                </a:solidFill>
                <a:effectLst/>
                <a:latin typeface="Arial" panose="020B0604020202020204" pitchFamily="34" charset="0"/>
              </a:rPr>
              <a:t>hdl.handle.net</a:t>
            </a:r>
            <a:r>
              <a:rPr kumimoji="0" lang="en-US" altLang="en-US" sz="1100" b="1" i="0" u="none" strike="noStrike" cap="none" normalizeH="0" baseline="0" dirty="0">
                <a:ln>
                  <a:noFill/>
                </a:ln>
                <a:solidFill>
                  <a:schemeClr val="bg1"/>
                </a:solidFill>
                <a:effectLst/>
                <a:latin typeface="Arial" panose="020B0604020202020204" pitchFamily="34" charset="0"/>
              </a:rPr>
              <a:t>/10161/1398.</a:t>
            </a:r>
          </a:p>
          <a:p>
            <a:pPr marL="0" indent="0" eaLnBrk="0" fontAlgn="base" hangingPunct="0">
              <a:buClrTx/>
            </a:pPr>
            <a:endParaRPr kumimoji="0" lang="en-US" altLang="en-US" sz="1100" i="0" u="none" strike="noStrike" cap="none" normalizeH="0" baseline="0" dirty="0">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Seeley, Caleb (2009). Seasonal Volatility of Corn Futures Prices. Honors thesis, Duke University. Retrieved from https://</a:t>
            </a:r>
            <a:r>
              <a:rPr kumimoji="0" lang="en-US" altLang="en-US" sz="1200" b="1" i="0" u="none" strike="noStrike" cap="none" normalizeH="0" baseline="0" dirty="0" err="1">
                <a:ln>
                  <a:noFill/>
                </a:ln>
                <a:solidFill>
                  <a:schemeClr val="bg1"/>
                </a:solidFill>
                <a:effectLst/>
                <a:latin typeface="Arial" panose="020B0604020202020204" pitchFamily="34" charset="0"/>
              </a:rPr>
              <a:t>hdl.handle.net</a:t>
            </a:r>
            <a:r>
              <a:rPr kumimoji="0" lang="en-US" altLang="en-US" sz="1200" b="1" i="0" u="none" strike="noStrike" cap="none" normalizeH="0" baseline="0" dirty="0">
                <a:ln>
                  <a:noFill/>
                </a:ln>
                <a:solidFill>
                  <a:schemeClr val="bg1"/>
                </a:solidFill>
                <a:effectLst/>
                <a:latin typeface="Arial" panose="020B0604020202020204" pitchFamily="34" charset="0"/>
              </a:rPr>
              <a:t>/10161/1398.</a:t>
            </a:r>
          </a:p>
          <a:p>
            <a:pPr marL="171450" marR="0" lvl="0" indent="-171450" algn="l" defTabSz="914400" rtl="0" eaLnBrk="0" fontAlgn="base" latinLnBrk="0" hangingPunct="0">
              <a:lnSpc>
                <a:spcPct val="100000"/>
              </a:lnSpc>
              <a:buClrTx/>
              <a:buFont typeface="Wingdings" panose="05000000000000000000" pitchFamily="2" charset="2"/>
              <a:buChar char="q"/>
            </a:pP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Robe, Michel A., and John Spencer Roberts. “Who Holds Positions in Agricultural Futures Markets.” SSRN Electronic Journal, 2019, </a:t>
            </a:r>
            <a:r>
              <a:rPr kumimoji="0" lang="en-US" altLang="en-US" sz="1200" b="1" i="0" u="none" strike="noStrike" cap="none" normalizeH="0" baseline="0" dirty="0">
                <a:ln>
                  <a:noFill/>
                </a:ln>
                <a:solidFill>
                  <a:schemeClr val="bg1"/>
                </a:solidFill>
                <a:effectLst/>
                <a:latin typeface="Arial" panose="020B0604020202020204" pitchFamily="34" charset="0"/>
                <a:hlinkClick r:id="rId2"/>
              </a:rPr>
              <a:t>https://</a:t>
            </a:r>
            <a:r>
              <a:rPr kumimoji="0" lang="en-US" altLang="en-US" sz="1200" b="1" i="0" u="none" strike="noStrike" cap="none" normalizeH="0" baseline="0" dirty="0" err="1">
                <a:ln>
                  <a:noFill/>
                </a:ln>
                <a:solidFill>
                  <a:schemeClr val="bg1"/>
                </a:solidFill>
                <a:effectLst/>
                <a:latin typeface="Arial" panose="020B0604020202020204" pitchFamily="34" charset="0"/>
                <a:hlinkClick r:id="rId2"/>
              </a:rPr>
              <a:t>doi.org</a:t>
            </a:r>
            <a:r>
              <a:rPr kumimoji="0" lang="en-US" altLang="en-US" sz="1200" b="1" i="0" u="none" strike="noStrike" cap="none" normalizeH="0" baseline="0" dirty="0">
                <a:ln>
                  <a:noFill/>
                </a:ln>
                <a:solidFill>
                  <a:schemeClr val="bg1"/>
                </a:solidFill>
                <a:effectLst/>
                <a:latin typeface="Arial" panose="020B0604020202020204" pitchFamily="34" charset="0"/>
                <a:hlinkClick r:id="rId2"/>
              </a:rPr>
              <a:t>/10.2139/ssrn.3438627. Accessed 27 Apr. 2025</a:t>
            </a:r>
            <a:r>
              <a:rPr kumimoji="0" lang="en-US" altLang="en-US" sz="1200" b="1" i="0" u="none" strike="noStrike" cap="none" normalizeH="0" baseline="0" dirty="0">
                <a:ln>
                  <a:noFill/>
                </a:ln>
                <a:solidFill>
                  <a:schemeClr val="bg1"/>
                </a:solidFill>
                <a:effectLst/>
                <a:latin typeface="Arial" panose="020B0604020202020204" pitchFamily="34" charset="0"/>
              </a:rPr>
              <a:t>.</a:t>
            </a:r>
          </a:p>
          <a:p>
            <a:pPr marL="171450" marR="0" lvl="0" indent="-171450" algn="l" defTabSz="914400" rtl="0" eaLnBrk="0" fontAlgn="base" latinLnBrk="0" hangingPunct="0">
              <a:lnSpc>
                <a:spcPct val="100000"/>
              </a:lnSpc>
              <a:buClrTx/>
              <a:buFont typeface="Wingdings" panose="05000000000000000000" pitchFamily="2" charset="2"/>
              <a:buChar char="q"/>
            </a:pPr>
            <a:endParaRPr lang="en-US" altLang="en-US" sz="1200" b="1" dirty="0">
              <a:solidFill>
                <a:schemeClr val="bg1"/>
              </a:solidFill>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r>
              <a:rPr kumimoji="0" lang="en-US" altLang="en-US" sz="1200" b="1" i="0" u="none" strike="noStrike" cap="none" normalizeH="0" baseline="0" dirty="0">
                <a:ln>
                  <a:noFill/>
                </a:ln>
                <a:solidFill>
                  <a:schemeClr val="bg1"/>
                </a:solidFill>
                <a:effectLst/>
                <a:latin typeface="Arial" panose="020B0604020202020204" pitchFamily="34" charset="0"/>
              </a:rPr>
              <a:t>Shao, Hang, and Zhou Li. “The Predictive Effect of Heterogeneous Investor Behavior on Commodity Pricing.” Humanities and Social Sciences Communications, vol. 12, no. 1, 5 Apr. 2025, https://</a:t>
            </a:r>
            <a:r>
              <a:rPr kumimoji="0" lang="en-US" altLang="en-US" sz="1200" b="1" i="0" u="none" strike="noStrike" cap="none" normalizeH="0" baseline="0" dirty="0" err="1">
                <a:ln>
                  <a:noFill/>
                </a:ln>
                <a:solidFill>
                  <a:schemeClr val="bg1"/>
                </a:solidFill>
                <a:effectLst/>
                <a:latin typeface="Arial" panose="020B0604020202020204" pitchFamily="34" charset="0"/>
              </a:rPr>
              <a:t>doi.org</a:t>
            </a:r>
            <a:r>
              <a:rPr kumimoji="0" lang="en-US" altLang="en-US" sz="1200" b="1" i="0" u="none" strike="noStrike" cap="none" normalizeH="0" baseline="0" dirty="0">
                <a:ln>
                  <a:noFill/>
                </a:ln>
                <a:solidFill>
                  <a:schemeClr val="bg1"/>
                </a:solidFill>
                <a:effectLst/>
                <a:latin typeface="Arial" panose="020B0604020202020204" pitchFamily="34" charset="0"/>
              </a:rPr>
              <a:t>/10.1057/s41599-025-04795-y. Accessed 27 Apr. 2025.</a:t>
            </a:r>
          </a:p>
          <a:p>
            <a:pPr marL="171450" marR="0" lvl="0" indent="-171450" algn="l" defTabSz="914400" rtl="0" eaLnBrk="0" fontAlgn="base" latinLnBrk="0" hangingPunct="0">
              <a:lnSpc>
                <a:spcPct val="100000"/>
              </a:lnSpc>
              <a:buClrTx/>
              <a:buFont typeface="Wingdings" panose="05000000000000000000" pitchFamily="2" charset="2"/>
              <a:buChar char="q"/>
            </a:pP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171450" marR="0" lvl="0" indent="-171450" algn="l" defTabSz="914400" rtl="0" eaLnBrk="0" fontAlgn="base" latinLnBrk="0" hangingPunct="0">
              <a:lnSpc>
                <a:spcPct val="100000"/>
              </a:lnSpc>
              <a:buClrTx/>
              <a:buFont typeface="Wingdings" panose="05000000000000000000" pitchFamily="2" charset="2"/>
              <a:buChar char="q"/>
            </a:pPr>
            <a:endParaRPr kumimoji="0" lang="en-US" altLang="en-US" sz="12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9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57"/>
          <p:cNvPicPr preferRelativeResize="0"/>
          <p:nvPr/>
        </p:nvPicPr>
        <p:blipFill>
          <a:blip r:embed="rId3"/>
          <a:stretch>
            <a:fillRect/>
          </a:stretch>
        </p:blipFill>
        <p:spPr>
          <a:xfrm>
            <a:off x="4558650" y="-2040675"/>
            <a:ext cx="3571874" cy="3555501"/>
          </a:xfrm>
          <a:prstGeom prst="rect">
            <a:avLst/>
          </a:prstGeom>
          <a:noFill/>
          <a:ln>
            <a:noFill/>
          </a:ln>
        </p:spPr>
      </p:pic>
      <p:pic>
        <p:nvPicPr>
          <p:cNvPr id="509" name="Google Shape;509;p57"/>
          <p:cNvPicPr preferRelativeResize="0"/>
          <p:nvPr/>
        </p:nvPicPr>
        <p:blipFill>
          <a:blip r:embed="rId3"/>
          <a:stretch>
            <a:fillRect/>
          </a:stretch>
        </p:blipFill>
        <p:spPr>
          <a:xfrm>
            <a:off x="4770550" y="1297325"/>
            <a:ext cx="3571874" cy="3555501"/>
          </a:xfrm>
          <a:prstGeom prst="rect">
            <a:avLst/>
          </a:prstGeom>
          <a:noFill/>
          <a:ln>
            <a:noFill/>
          </a:ln>
        </p:spPr>
      </p:pic>
      <p:pic>
        <p:nvPicPr>
          <p:cNvPr id="513" name="Google Shape;513;p57"/>
          <p:cNvPicPr preferRelativeResize="0"/>
          <p:nvPr/>
        </p:nvPicPr>
        <p:blipFill>
          <a:blip r:embed="rId4"/>
          <a:stretch>
            <a:fillRect/>
          </a:stretch>
        </p:blipFill>
        <p:spPr>
          <a:xfrm>
            <a:off x="5257300" y="2118767"/>
            <a:ext cx="1782850" cy="1677633"/>
          </a:xfrm>
          <a:prstGeom prst="rect">
            <a:avLst/>
          </a:prstGeom>
          <a:noFill/>
          <a:ln>
            <a:noFill/>
          </a:ln>
        </p:spPr>
      </p:pic>
      <p:pic>
        <p:nvPicPr>
          <p:cNvPr id="514" name="Google Shape;514;p57"/>
          <p:cNvPicPr preferRelativeResize="0"/>
          <p:nvPr/>
        </p:nvPicPr>
        <p:blipFill>
          <a:blip r:embed="rId5"/>
          <a:stretch>
            <a:fillRect/>
          </a:stretch>
        </p:blipFill>
        <p:spPr>
          <a:xfrm>
            <a:off x="5730974" y="1235906"/>
            <a:ext cx="2094200" cy="1744559"/>
          </a:xfrm>
          <a:prstGeom prst="rect">
            <a:avLst/>
          </a:prstGeom>
          <a:noFill/>
          <a:ln>
            <a:noFill/>
          </a:ln>
        </p:spPr>
      </p:pic>
      <p:pic>
        <p:nvPicPr>
          <p:cNvPr id="515" name="Google Shape;515;p57"/>
          <p:cNvPicPr preferRelativeResize="0"/>
          <p:nvPr/>
        </p:nvPicPr>
        <p:blipFill rotWithShape="1">
          <a:blip r:embed="rId6"/>
          <a:srcRect t="-12106" b="-3741"/>
          <a:stretch>
            <a:fillRect/>
          </a:stretch>
        </p:blipFill>
        <p:spPr>
          <a:xfrm>
            <a:off x="5772025" y="2815149"/>
            <a:ext cx="1782850" cy="1793425"/>
          </a:xfrm>
          <a:prstGeom prst="rect">
            <a:avLst/>
          </a:prstGeom>
          <a:noFill/>
          <a:ln>
            <a:noFill/>
          </a:ln>
        </p:spPr>
      </p:pic>
      <p:pic>
        <p:nvPicPr>
          <p:cNvPr id="516" name="Google Shape;516;p57"/>
          <p:cNvPicPr preferRelativeResize="0"/>
          <p:nvPr/>
        </p:nvPicPr>
        <p:blipFill>
          <a:blip r:embed="rId7"/>
          <a:stretch>
            <a:fillRect/>
          </a:stretch>
        </p:blipFill>
        <p:spPr>
          <a:xfrm rot="-9281807">
            <a:off x="5550166" y="1699712"/>
            <a:ext cx="1000659" cy="510975"/>
          </a:xfrm>
          <a:prstGeom prst="rect">
            <a:avLst/>
          </a:prstGeom>
          <a:noFill/>
          <a:ln>
            <a:noFill/>
          </a:ln>
        </p:spPr>
      </p:pic>
      <p:pic>
        <p:nvPicPr>
          <p:cNvPr id="517" name="Google Shape;517;p57"/>
          <p:cNvPicPr preferRelativeResize="0"/>
          <p:nvPr/>
        </p:nvPicPr>
        <p:blipFill>
          <a:blip r:embed="rId8"/>
          <a:stretch>
            <a:fillRect/>
          </a:stretch>
        </p:blipFill>
        <p:spPr>
          <a:xfrm>
            <a:off x="6046986" y="1072151"/>
            <a:ext cx="616990" cy="618625"/>
          </a:xfrm>
          <a:prstGeom prst="rect">
            <a:avLst/>
          </a:prstGeom>
          <a:noFill/>
          <a:ln>
            <a:noFill/>
          </a:ln>
        </p:spPr>
      </p:pic>
      <p:pic>
        <p:nvPicPr>
          <p:cNvPr id="518" name="Google Shape;518;p57"/>
          <p:cNvPicPr preferRelativeResize="0"/>
          <p:nvPr/>
        </p:nvPicPr>
        <p:blipFill>
          <a:blip r:embed="rId9"/>
          <a:stretch>
            <a:fillRect/>
          </a:stretch>
        </p:blipFill>
        <p:spPr>
          <a:xfrm rot="-6298734">
            <a:off x="5467954" y="2471665"/>
            <a:ext cx="1775043" cy="1600522"/>
          </a:xfrm>
          <a:prstGeom prst="rect">
            <a:avLst/>
          </a:prstGeom>
          <a:noFill/>
          <a:ln>
            <a:noFill/>
          </a:ln>
        </p:spPr>
      </p:pic>
      <p:pic>
        <p:nvPicPr>
          <p:cNvPr id="519" name="Google Shape;519;p57"/>
          <p:cNvPicPr preferRelativeResize="0"/>
          <p:nvPr/>
        </p:nvPicPr>
        <p:blipFill>
          <a:blip r:embed="rId10"/>
          <a:stretch>
            <a:fillRect/>
          </a:stretch>
        </p:blipFill>
        <p:spPr>
          <a:xfrm flipH="1">
            <a:off x="6338187" y="770375"/>
            <a:ext cx="1952275" cy="2044775"/>
          </a:xfrm>
          <a:prstGeom prst="rect">
            <a:avLst/>
          </a:prstGeom>
          <a:noFill/>
          <a:ln>
            <a:noFill/>
          </a:ln>
        </p:spPr>
      </p:pic>
      <p:sp>
        <p:nvSpPr>
          <p:cNvPr id="8" name="Google Shape;1079;p76"/>
          <p:cNvSpPr txBox="1"/>
          <p:nvPr/>
        </p:nvSpPr>
        <p:spPr>
          <a:xfrm>
            <a:off x="1246185" y="2285487"/>
            <a:ext cx="4971000" cy="98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lt1"/>
              </a:buClr>
              <a:buSzPts val="3600"/>
              <a:buFont typeface="Josefin Sans"/>
              <a:buNone/>
              <a:defRPr sz="4300" b="0" i="0" u="none" strike="noStrike" cap="none">
                <a:solidFill>
                  <a:schemeClr val="dk2"/>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3600"/>
              <a:buFont typeface="Josefin Sans"/>
              <a:buNone/>
              <a:defRPr sz="3600" b="0" i="0" u="none" strike="noStrike" cap="none">
                <a:solidFill>
                  <a:schemeClr val="lt1"/>
                </a:solidFill>
                <a:latin typeface="Josefin Sans"/>
                <a:ea typeface="Josefin Sans"/>
                <a:cs typeface="Josefin Sans"/>
                <a:sym typeface="Josefin Sans"/>
              </a:defRPr>
            </a:lvl9pPr>
          </a:lstStyle>
          <a:p>
            <a:r>
              <a:rPr lang="en-GB" dirty="0"/>
              <a:t>THANKS!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08599" y="381300"/>
            <a:ext cx="7853509" cy="1225800"/>
          </a:xfrm>
        </p:spPr>
        <p:txBody>
          <a:bodyPr/>
          <a:lstStyle/>
          <a:p>
            <a:r>
              <a:rPr lang="en-US" dirty="0"/>
              <a:t>Proposed Approach</a:t>
            </a:r>
          </a:p>
        </p:txBody>
      </p:sp>
      <p:sp>
        <p:nvSpPr>
          <p:cNvPr id="24" name="TextBox 23"/>
          <p:cNvSpPr txBox="1"/>
          <p:nvPr/>
        </p:nvSpPr>
        <p:spPr>
          <a:xfrm>
            <a:off x="595401" y="1052984"/>
            <a:ext cx="7839999" cy="307777"/>
          </a:xfrm>
          <a:prstGeom prst="rect">
            <a:avLst/>
          </a:prstGeom>
          <a:noFill/>
        </p:spPr>
        <p:txBody>
          <a:bodyPr wrap="square">
            <a:spAutoFit/>
          </a:bodyPr>
          <a:lstStyle/>
          <a:p>
            <a:pPr marL="152400" indent="0">
              <a:spcBef>
                <a:spcPts val="1200"/>
              </a:spcBef>
              <a:buClr>
                <a:schemeClr val="dk1"/>
              </a:buClr>
              <a:buSzPts val="1200"/>
              <a:buNone/>
            </a:pPr>
            <a:r>
              <a:rPr lang="en-US" sz="1400" dirty="0">
                <a:solidFill>
                  <a:schemeClr val="bg1"/>
                </a:solidFill>
              </a:rPr>
              <a:t>Based on the proposed approach the research tasks we have assigned are as follows:</a:t>
            </a:r>
          </a:p>
        </p:txBody>
      </p:sp>
      <p:sp>
        <p:nvSpPr>
          <p:cNvPr id="17" name="TextBox 16"/>
          <p:cNvSpPr txBox="1"/>
          <p:nvPr/>
        </p:nvSpPr>
        <p:spPr>
          <a:xfrm>
            <a:off x="708599" y="1742490"/>
            <a:ext cx="7238368" cy="2514984"/>
          </a:xfrm>
          <a:prstGeom prst="rect">
            <a:avLst/>
          </a:prstGeom>
          <a:noFill/>
        </p:spPr>
        <p:txBody>
          <a:bodyPr wrap="square">
            <a:spAutoFit/>
          </a:bodyPr>
          <a:lstStyle/>
          <a:p>
            <a:pPr marL="342900" indent="-342900">
              <a:lnSpc>
                <a:spcPct val="115000"/>
              </a:lnSpc>
              <a:spcBef>
                <a:spcPts val="1200"/>
              </a:spcBef>
              <a:buClr>
                <a:srgbClr val="595959"/>
              </a:buClr>
              <a:buFont typeface="+mj-lt"/>
              <a:buAutoNum type="arabicPeriod"/>
            </a:pPr>
            <a:r>
              <a:rPr lang="en-US" sz="1400" b="1" dirty="0">
                <a:solidFill>
                  <a:schemeClr val="accent6"/>
                </a:solidFill>
              </a:rPr>
              <a:t>Asset Selection (MVP): </a:t>
            </a:r>
            <a:r>
              <a:rPr lang="en-US" sz="1400" dirty="0">
                <a:solidFill>
                  <a:schemeClr val="bg1"/>
                </a:solidFill>
              </a:rPr>
              <a:t>Not all assets are equally sensitive to speculative behavior. We first identify which assets are most suited for sentiment-based strategies.</a:t>
            </a:r>
          </a:p>
          <a:p>
            <a:pPr marL="342900" indent="-342900">
              <a:lnSpc>
                <a:spcPct val="115000"/>
              </a:lnSpc>
              <a:spcBef>
                <a:spcPts val="1200"/>
              </a:spcBef>
              <a:buClr>
                <a:srgbClr val="595959"/>
              </a:buClr>
              <a:buFont typeface="+mj-lt"/>
              <a:buAutoNum type="arabicPeriod"/>
            </a:pPr>
            <a:r>
              <a:rPr lang="en-US" sz="1400" b="1" dirty="0">
                <a:solidFill>
                  <a:schemeClr val="accent6"/>
                </a:solidFill>
              </a:rPr>
              <a:t>Model Development (Asset-Level): </a:t>
            </a:r>
            <a:r>
              <a:rPr lang="en-US" sz="1400" dirty="0">
                <a:solidFill>
                  <a:schemeClr val="bg1"/>
                </a:solidFill>
              </a:rPr>
              <a:t>Build time-series forecasting models for selected assets using historical COT data.</a:t>
            </a:r>
            <a:endParaRPr lang="en-US" sz="1400" dirty="0">
              <a:solidFill>
                <a:schemeClr val="accent6"/>
              </a:solidFill>
            </a:endParaRPr>
          </a:p>
          <a:p>
            <a:pPr marL="342900" indent="-342900">
              <a:lnSpc>
                <a:spcPct val="115000"/>
              </a:lnSpc>
              <a:spcBef>
                <a:spcPts val="1200"/>
              </a:spcBef>
              <a:buClr>
                <a:srgbClr val="595959"/>
              </a:buClr>
              <a:buFont typeface="+mj-lt"/>
              <a:buAutoNum type="arabicPeriod"/>
            </a:pPr>
            <a:r>
              <a:rPr lang="en-US" sz="1400" b="1" dirty="0">
                <a:solidFill>
                  <a:schemeClr val="accent6"/>
                </a:solidFill>
              </a:rPr>
              <a:t>Feature Selection: </a:t>
            </a:r>
            <a:r>
              <a:rPr lang="en-US" sz="1400" dirty="0">
                <a:solidFill>
                  <a:schemeClr val="bg1"/>
                </a:solidFill>
              </a:rPr>
              <a:t>Find features which can predict future returns across different asset classes from a baseline model. (If any)</a:t>
            </a:r>
          </a:p>
          <a:p>
            <a:pPr marL="342900" indent="-342900">
              <a:lnSpc>
                <a:spcPct val="115000"/>
              </a:lnSpc>
              <a:spcBef>
                <a:spcPts val="1200"/>
              </a:spcBef>
              <a:buClr>
                <a:srgbClr val="595959"/>
              </a:buClr>
              <a:buFont typeface="+mj-lt"/>
              <a:buAutoNum type="arabicPeriod"/>
            </a:pPr>
            <a:r>
              <a:rPr lang="en-US" sz="1400" b="1" dirty="0">
                <a:solidFill>
                  <a:schemeClr val="accent6"/>
                </a:solidFill>
              </a:rPr>
              <a:t>Trading Signals: </a:t>
            </a:r>
            <a:r>
              <a:rPr lang="en-US" sz="1400" dirty="0">
                <a:solidFill>
                  <a:schemeClr val="bg1"/>
                </a:solidFill>
              </a:rPr>
              <a:t>Develop useful trading signals in select asset classes/across asset class with select features (if any).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08599" y="381300"/>
            <a:ext cx="7853509" cy="1225800"/>
          </a:xfrm>
        </p:spPr>
        <p:txBody>
          <a:bodyPr/>
          <a:lstStyle/>
          <a:p>
            <a:r>
              <a:rPr lang="en-US" dirty="0"/>
              <a:t>Asset Selection and Research</a:t>
            </a:r>
          </a:p>
        </p:txBody>
      </p:sp>
      <p:sp>
        <p:nvSpPr>
          <p:cNvPr id="9" name="TextBox 8"/>
          <p:cNvSpPr txBox="1"/>
          <p:nvPr/>
        </p:nvSpPr>
        <p:spPr>
          <a:xfrm>
            <a:off x="581892" y="994200"/>
            <a:ext cx="4572000" cy="318998"/>
          </a:xfrm>
          <a:prstGeom prst="rect">
            <a:avLst/>
          </a:prstGeom>
          <a:noFill/>
        </p:spPr>
        <p:txBody>
          <a:bodyPr wrap="square">
            <a:spAutoFit/>
          </a:bodyPr>
          <a:lstStyle/>
          <a:p>
            <a:pPr marL="152400" lvl="0" indent="0" algn="l" rtl="0">
              <a:lnSpc>
                <a:spcPct val="115000"/>
              </a:lnSpc>
              <a:spcBef>
                <a:spcPts val="1200"/>
              </a:spcBef>
              <a:spcAft>
                <a:spcPts val="0"/>
              </a:spcAft>
              <a:buClr>
                <a:schemeClr val="dk1"/>
              </a:buClr>
              <a:buSzPts val="1200"/>
              <a:buNone/>
            </a:pPr>
            <a:r>
              <a:rPr lang="en-US" sz="1400" dirty="0">
                <a:solidFill>
                  <a:schemeClr val="bg1"/>
                </a:solidFill>
              </a:rPr>
              <a:t>Why We Chose Commodities?</a:t>
            </a:r>
          </a:p>
        </p:txBody>
      </p:sp>
      <p:sp>
        <p:nvSpPr>
          <p:cNvPr id="12" name="Rectangle 11"/>
          <p:cNvSpPr/>
          <p:nvPr/>
        </p:nvSpPr>
        <p:spPr>
          <a:xfrm>
            <a:off x="789709" y="1614371"/>
            <a:ext cx="6683433" cy="623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rPr>
              <a:t>1) Deep Hedging Activity</a:t>
            </a:r>
          </a:p>
          <a:p>
            <a:r>
              <a:rPr lang="en-US" sz="1600" dirty="0">
                <a:solidFill>
                  <a:schemeClr val="tx1"/>
                </a:solidFill>
              </a:rPr>
              <a:t>Especially Soft Commodities such as Corn, Wheat, Soyabean</a:t>
            </a:r>
            <a:endParaRPr lang="en-US" sz="1600" b="1" dirty="0">
              <a:solidFill>
                <a:schemeClr val="tx1"/>
              </a:solidFill>
            </a:endParaRPr>
          </a:p>
        </p:txBody>
      </p:sp>
      <p:sp>
        <p:nvSpPr>
          <p:cNvPr id="14" name="Rectangle 13"/>
          <p:cNvSpPr/>
          <p:nvPr/>
        </p:nvSpPr>
        <p:spPr>
          <a:xfrm>
            <a:off x="789708" y="2412393"/>
            <a:ext cx="6683433" cy="623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rPr>
              <a:t>2) Strong Hedging </a:t>
            </a:r>
          </a:p>
          <a:p>
            <a:r>
              <a:rPr lang="en-US" sz="1600" dirty="0">
                <a:solidFill>
                  <a:schemeClr val="tx1"/>
                </a:solidFill>
              </a:rPr>
              <a:t>Pressure effects in Commodities</a:t>
            </a:r>
            <a:endParaRPr lang="en-US" sz="1600" b="1" dirty="0">
              <a:solidFill>
                <a:schemeClr val="tx1"/>
              </a:solidFill>
            </a:endParaRPr>
          </a:p>
        </p:txBody>
      </p:sp>
      <p:sp>
        <p:nvSpPr>
          <p:cNvPr id="15" name="Rectangle 14"/>
          <p:cNvSpPr/>
          <p:nvPr/>
        </p:nvSpPr>
        <p:spPr>
          <a:xfrm>
            <a:off x="789708" y="3210415"/>
            <a:ext cx="6683433" cy="623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rPr>
              <a:t>3) Data Coverage and High signal to Noise ratio</a:t>
            </a:r>
          </a:p>
          <a:p>
            <a:r>
              <a:rPr lang="en-US" sz="1600" dirty="0">
                <a:solidFill>
                  <a:schemeClr val="tx1"/>
                </a:solidFill>
              </a:rPr>
              <a:t>70-90% of coverage in commodities</a:t>
            </a:r>
            <a:endParaRPr lang="en-US" sz="1600" b="1" dirty="0">
              <a:solidFill>
                <a:schemeClr val="tx1"/>
              </a:solidFill>
            </a:endParaRPr>
          </a:p>
        </p:txBody>
      </p:sp>
      <p:sp>
        <p:nvSpPr>
          <p:cNvPr id="17" name="TextBox 16"/>
          <p:cNvSpPr txBox="1"/>
          <p:nvPr/>
        </p:nvSpPr>
        <p:spPr>
          <a:xfrm>
            <a:off x="515390" y="4142236"/>
            <a:ext cx="7082443" cy="566758"/>
          </a:xfrm>
          <a:prstGeom prst="rect">
            <a:avLst/>
          </a:prstGeom>
          <a:noFill/>
        </p:spPr>
        <p:txBody>
          <a:bodyPr wrap="square">
            <a:spAutoFit/>
          </a:bodyPr>
          <a:lstStyle/>
          <a:p>
            <a:pPr marL="152400" lvl="0" indent="0" algn="l" rtl="0">
              <a:lnSpc>
                <a:spcPct val="115000"/>
              </a:lnSpc>
              <a:spcBef>
                <a:spcPts val="1200"/>
              </a:spcBef>
              <a:spcAft>
                <a:spcPts val="0"/>
              </a:spcAft>
              <a:buClr>
                <a:schemeClr val="dk1"/>
              </a:buClr>
              <a:buSzPts val="1200"/>
              <a:buNone/>
            </a:pPr>
            <a:r>
              <a:rPr lang="en-US" sz="1400" dirty="0">
                <a:solidFill>
                  <a:schemeClr val="bg1"/>
                </a:solidFill>
              </a:rPr>
              <a:t>Harrison &amp; Hong (2011) found (strong) statistically significant returns prediction through COT report in commodities which supports this rationale.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08599" y="381300"/>
            <a:ext cx="7853509" cy="1225800"/>
          </a:xfrm>
        </p:spPr>
        <p:txBody>
          <a:bodyPr/>
          <a:lstStyle/>
          <a:p>
            <a:r>
              <a:rPr lang="en-US" dirty="0"/>
              <a:t>Asset Selection and Research</a:t>
            </a:r>
          </a:p>
        </p:txBody>
      </p:sp>
      <p:sp>
        <p:nvSpPr>
          <p:cNvPr id="9" name="TextBox 8"/>
          <p:cNvSpPr txBox="1"/>
          <p:nvPr/>
        </p:nvSpPr>
        <p:spPr>
          <a:xfrm>
            <a:off x="581891" y="994200"/>
            <a:ext cx="7065817" cy="566758"/>
          </a:xfrm>
          <a:prstGeom prst="rect">
            <a:avLst/>
          </a:prstGeom>
          <a:noFill/>
        </p:spPr>
        <p:txBody>
          <a:bodyPr wrap="square">
            <a:spAutoFit/>
          </a:bodyPr>
          <a:lstStyle/>
          <a:p>
            <a:pPr marL="152400" lvl="0" indent="0" algn="l" rtl="0">
              <a:lnSpc>
                <a:spcPct val="115000"/>
              </a:lnSpc>
              <a:spcBef>
                <a:spcPts val="1200"/>
              </a:spcBef>
              <a:spcAft>
                <a:spcPts val="0"/>
              </a:spcAft>
              <a:buClr>
                <a:schemeClr val="dk1"/>
              </a:buClr>
              <a:buSzPts val="1200"/>
              <a:buNone/>
            </a:pPr>
            <a:r>
              <a:rPr lang="en-US" sz="1400" dirty="0">
                <a:solidFill>
                  <a:schemeClr val="bg1"/>
                </a:solidFill>
              </a:rPr>
              <a:t>Empirical studies on corn, wheat, and soybean futures reveal a rich but conflicting picture of speculator profitability </a:t>
            </a:r>
          </a:p>
        </p:txBody>
      </p:sp>
      <p:sp>
        <p:nvSpPr>
          <p:cNvPr id="10" name="TextBox 9"/>
          <p:cNvSpPr txBox="1"/>
          <p:nvPr/>
        </p:nvSpPr>
        <p:spPr>
          <a:xfrm>
            <a:off x="708599" y="1745626"/>
            <a:ext cx="1311394" cy="307777"/>
          </a:xfrm>
          <a:prstGeom prst="rect">
            <a:avLst/>
          </a:prstGeom>
          <a:noFill/>
        </p:spPr>
        <p:txBody>
          <a:bodyPr wrap="square">
            <a:spAutoFit/>
          </a:bodyPr>
          <a:lstStyle/>
          <a:p>
            <a:r>
              <a:rPr lang="en-US" sz="1400" b="1" dirty="0">
                <a:solidFill>
                  <a:schemeClr val="accent6"/>
                </a:solidFill>
              </a:rPr>
              <a:t>Chang (1985) </a:t>
            </a:r>
            <a:endParaRPr lang="en-US" b="1" dirty="0">
              <a:solidFill>
                <a:schemeClr val="accent6"/>
              </a:solidFill>
            </a:endParaRPr>
          </a:p>
        </p:txBody>
      </p:sp>
      <p:sp>
        <p:nvSpPr>
          <p:cNvPr id="11" name="TextBox 10"/>
          <p:cNvSpPr txBox="1"/>
          <p:nvPr/>
        </p:nvSpPr>
        <p:spPr>
          <a:xfrm>
            <a:off x="708599" y="2366207"/>
            <a:ext cx="4572000" cy="307777"/>
          </a:xfrm>
          <a:prstGeom prst="rect">
            <a:avLst/>
          </a:prstGeom>
          <a:noFill/>
        </p:spPr>
        <p:txBody>
          <a:bodyPr wrap="square">
            <a:spAutoFit/>
          </a:bodyPr>
          <a:lstStyle/>
          <a:p>
            <a:r>
              <a:rPr lang="en-US" sz="1400" b="1" dirty="0" err="1">
                <a:solidFill>
                  <a:schemeClr val="accent6"/>
                </a:solidFill>
              </a:rPr>
              <a:t>Chatrath</a:t>
            </a:r>
            <a:r>
              <a:rPr lang="en-US" sz="1400" b="1" dirty="0">
                <a:solidFill>
                  <a:schemeClr val="accent6"/>
                </a:solidFill>
              </a:rPr>
              <a:t> et al. (1997) </a:t>
            </a:r>
            <a:endParaRPr lang="en-US" b="1" dirty="0">
              <a:solidFill>
                <a:schemeClr val="accent6"/>
              </a:solidFill>
            </a:endParaRPr>
          </a:p>
        </p:txBody>
      </p:sp>
      <p:sp>
        <p:nvSpPr>
          <p:cNvPr id="13" name="TextBox 12"/>
          <p:cNvSpPr txBox="1"/>
          <p:nvPr/>
        </p:nvSpPr>
        <p:spPr>
          <a:xfrm>
            <a:off x="708599" y="2986788"/>
            <a:ext cx="4572000" cy="307777"/>
          </a:xfrm>
          <a:prstGeom prst="rect">
            <a:avLst/>
          </a:prstGeom>
          <a:noFill/>
        </p:spPr>
        <p:txBody>
          <a:bodyPr wrap="square">
            <a:spAutoFit/>
          </a:bodyPr>
          <a:lstStyle/>
          <a:p>
            <a:r>
              <a:rPr lang="en-US" sz="1400" b="1" dirty="0">
                <a:solidFill>
                  <a:schemeClr val="accent6"/>
                </a:solidFill>
              </a:rPr>
              <a:t>Moran et al. (Irwin et al. 2020)</a:t>
            </a:r>
            <a:endParaRPr lang="en-US" b="1" dirty="0">
              <a:solidFill>
                <a:schemeClr val="accent6"/>
              </a:solidFill>
            </a:endParaRPr>
          </a:p>
        </p:txBody>
      </p:sp>
      <p:sp>
        <p:nvSpPr>
          <p:cNvPr id="16" name="TextBox 15"/>
          <p:cNvSpPr txBox="1"/>
          <p:nvPr/>
        </p:nvSpPr>
        <p:spPr>
          <a:xfrm>
            <a:off x="708599" y="3560985"/>
            <a:ext cx="6864296" cy="738664"/>
          </a:xfrm>
          <a:prstGeom prst="rect">
            <a:avLst/>
          </a:prstGeom>
          <a:noFill/>
        </p:spPr>
        <p:txBody>
          <a:bodyPr wrap="square">
            <a:spAutoFit/>
          </a:bodyPr>
          <a:lstStyle/>
          <a:p>
            <a:r>
              <a:rPr lang="en-US" dirty="0">
                <a:solidFill>
                  <a:schemeClr val="bg1"/>
                </a:solidFill>
              </a:rPr>
              <a:t>Backwardation effects—driven by an inverse hedging pressure between commercials and speculators—explain much of the passive long‑position returns in these soft commodities, making them an ideal laboratory for testing contrarian </a:t>
            </a:r>
            <a:r>
              <a:rPr lang="en-US" dirty="0" err="1">
                <a:solidFill>
                  <a:schemeClr val="bg1"/>
                </a:solidFill>
              </a:rPr>
              <a:t>CoT</a:t>
            </a:r>
            <a:r>
              <a:rPr lang="en-US" dirty="0">
                <a:solidFill>
                  <a:schemeClr val="bg1"/>
                </a:solidFill>
              </a:rPr>
              <a:t> signals​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Q4ODQwNThiYTg4YTBlNDhkZDRmNGNiNWM5NWE1YzA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675*317"/>
  <p:tag name="TABLE_ENDDRAG_RECT" val="27*61*675*317"/>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Black and Gold Pitch Deck by Slidesgo">
  <a:themeElements>
    <a:clrScheme name="Simple Light">
      <a:dk1>
        <a:srgbClr val="000000"/>
      </a:dk1>
      <a:lt1>
        <a:srgbClr val="E9C78C"/>
      </a:lt1>
      <a:dk2>
        <a:srgbClr val="FAECD3"/>
      </a:dk2>
      <a:lt2>
        <a:srgbClr val="FFFFFF"/>
      </a:lt2>
      <a:accent1>
        <a:srgbClr val="E2E2E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C9AE8337E05447A9F60C9259A4F07E" ma:contentTypeVersion="15" ma:contentTypeDescription="Create a new document." ma:contentTypeScope="" ma:versionID="465a52e4ef2d99eb1b5965008b1718cd">
  <xsd:schema xmlns:xsd="http://www.w3.org/2001/XMLSchema" xmlns:xs="http://www.w3.org/2001/XMLSchema" xmlns:p="http://schemas.microsoft.com/office/2006/metadata/properties" xmlns:ns2="898d1eec-ec1d-446a-997f-c718179d0dd2" xmlns:ns3="94562630-01db-4e2d-be90-7986cb070918" targetNamespace="http://schemas.microsoft.com/office/2006/metadata/properties" ma:root="true" ma:fieldsID="491f649eeb5076237d1c4e521c82127d" ns2:_="" ns3:_="">
    <xsd:import namespace="898d1eec-ec1d-446a-997f-c718179d0dd2"/>
    <xsd:import namespace="94562630-01db-4e2d-be90-7986cb07091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lcf76f155ced4ddcb4097134ff3c332f"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8d1eec-ec1d-446a-997f-c718179d0d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Location" ma:index="14" nillable="true" ma:displayName="Location" ma:indexed="true"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3de6858-8a92-4ea2-93bf-f9910da23fa2"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562630-01db-4e2d-be90-7986cb07091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c3c48c6-42ed-4284-8fbb-2ad46496908f}" ma:internalName="TaxCatchAll" ma:showField="CatchAllData" ma:web="94562630-01db-4e2d-be90-7986cb0709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98d1eec-ec1d-446a-997f-c718179d0dd2">
      <Terms xmlns="http://schemas.microsoft.com/office/infopath/2007/PartnerControls"/>
    </lcf76f155ced4ddcb4097134ff3c332f>
    <TaxCatchAll xmlns="94562630-01db-4e2d-be90-7986cb070918" xsi:nil="true"/>
  </documentManagement>
</p:properties>
</file>

<file path=customXml/itemProps1.xml><?xml version="1.0" encoding="utf-8"?>
<ds:datastoreItem xmlns:ds="http://schemas.openxmlformats.org/officeDocument/2006/customXml" ds:itemID="{4D3A68E5-BF22-4DAD-B170-1954BE1AB3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8d1eec-ec1d-446a-997f-c718179d0dd2"/>
    <ds:schemaRef ds:uri="94562630-01db-4e2d-be90-7986cb0709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CE92AB-B93E-40F5-A9E1-A729679535AE}">
  <ds:schemaRefs>
    <ds:schemaRef ds:uri="http://schemas.microsoft.com/sharepoint/v3/contenttype/forms"/>
  </ds:schemaRefs>
</ds:datastoreItem>
</file>

<file path=customXml/itemProps3.xml><?xml version="1.0" encoding="utf-8"?>
<ds:datastoreItem xmlns:ds="http://schemas.openxmlformats.org/officeDocument/2006/customXml" ds:itemID="{FE706575-11CD-4A7C-A48E-D0D88BBC664D}">
  <ds:schemaRefs>
    <ds:schemaRef ds:uri="http://purl.org/dc/elements/1.1/"/>
    <ds:schemaRef ds:uri="94562630-01db-4e2d-be90-7986cb070918"/>
    <ds:schemaRef ds:uri="http://schemas.microsoft.com/office/infopath/2007/PartnerControls"/>
    <ds:schemaRef ds:uri="http://purl.org/dc/terms/"/>
    <ds:schemaRef ds:uri="898d1eec-ec1d-446a-997f-c718179d0dd2"/>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253</TotalTime>
  <Words>8931</Words>
  <Application>Microsoft Macintosh PowerPoint</Application>
  <PresentationFormat>On-screen Show (16:9)</PresentationFormat>
  <Paragraphs>1177</Paragraphs>
  <Slides>66</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Fira Sans Extra Condensed Medium</vt:lpstr>
      <vt:lpstr>Open Sans</vt:lpstr>
      <vt:lpstr>Cardo</vt:lpstr>
      <vt:lpstr>Wingdings</vt:lpstr>
      <vt:lpstr>宋体</vt:lpstr>
      <vt:lpstr>Josefin Sans</vt:lpstr>
      <vt:lpstr>Teko</vt:lpstr>
      <vt:lpstr>Black and Gold Pitch Deck by Slidesgo</vt:lpstr>
      <vt:lpstr>FORECASTING FUTURE RETURNS USING COT REPORT</vt:lpstr>
      <vt:lpstr>OUR TEAM</vt:lpstr>
      <vt:lpstr>Crude Oil Future Price Forecasting Model</vt:lpstr>
      <vt:lpstr>Approach Intruductions</vt:lpstr>
      <vt:lpstr>Rationale And Preliminary Research</vt:lpstr>
      <vt:lpstr>Proposed Approach</vt:lpstr>
      <vt:lpstr>Proposed Approach</vt:lpstr>
      <vt:lpstr>Asset Selection and Research</vt:lpstr>
      <vt:lpstr>Asset Selection and Research</vt:lpstr>
      <vt:lpstr>Data Cleaning and Modeling</vt:lpstr>
      <vt:lpstr>Data Collection Rationale</vt:lpstr>
      <vt:lpstr>Data Selection</vt:lpstr>
      <vt:lpstr>Continuous Futures Construction:  Research and Rationale</vt:lpstr>
      <vt:lpstr>Rationale and Implementation</vt:lpstr>
      <vt:lpstr>Gold Future Price Forecasting Model</vt:lpstr>
      <vt:lpstr>Gold Return Attribution Model (GRAM)</vt:lpstr>
      <vt:lpstr>Gold Future Price Forecasting Model – Morgan Stanley (2024Oct)</vt:lpstr>
      <vt:lpstr>Gold Future Price Forecasting Model – Morgan Stanley (2024Oct)</vt:lpstr>
      <vt:lpstr>PowerPoint Presentation</vt:lpstr>
      <vt:lpstr>Data Source and Preprocessing</vt:lpstr>
      <vt:lpstr>Feature Engineering: Constructing CoT-Based Predictors</vt:lpstr>
      <vt:lpstr>Feature Engineering: Constructing CoT-Based Predictors</vt:lpstr>
      <vt:lpstr>Feature Engineering: Feature Selection</vt:lpstr>
      <vt:lpstr>Feature Engineering: Feature Selection via Lasso Regression</vt:lpstr>
      <vt:lpstr>Feature Engineering: Feature Selection via Lasso Regression</vt:lpstr>
      <vt:lpstr>EDA - model choice</vt:lpstr>
      <vt:lpstr>Model Compare</vt:lpstr>
      <vt:lpstr>Extended Analysis: Post-2022 Regime Shift in Gold Price Drivers</vt:lpstr>
      <vt:lpstr>Extended Analysis: COMEX vs. CS04 </vt:lpstr>
      <vt:lpstr>Crude Oil Future Price Forecasting Model</vt:lpstr>
      <vt:lpstr>Why Commitment of Traders (CoT) Matters </vt:lpstr>
      <vt:lpstr>Data Source and Preprocessing</vt:lpstr>
      <vt:lpstr>Feature Engineering: Constructing CoT-Based Predictors</vt:lpstr>
      <vt:lpstr>Feature Engineering: Constructing CoT-Based Predictors</vt:lpstr>
      <vt:lpstr>Feature Engineering: Feature Selection</vt:lpstr>
      <vt:lpstr>Hedging Pressure and Speculative Flows as Predictors of Crude Oil Returns</vt:lpstr>
      <vt:lpstr>Speculative Demand &amp; Inventory Impact (Kilian &amp; Murphy 2014)</vt:lpstr>
      <vt:lpstr>Risk Premium &amp; Hedging Pressure (Basu &amp; Miffre 2013)</vt:lpstr>
      <vt:lpstr>Speculative Net Flows &amp; Short-Term Prediction (Büyüksahin &amp; Harris 2011)</vt:lpstr>
      <vt:lpstr>Open Interest &amp; Volatility (CFTC OCE Study, 2014) </vt:lpstr>
      <vt:lpstr>Feature Engineering: Feature Selection via Lasso Regression</vt:lpstr>
      <vt:lpstr>Model Compare</vt:lpstr>
      <vt:lpstr>Post-2022 Regime Shift in Crude Oil Market Dynamics</vt:lpstr>
      <vt:lpstr>Corn Future Price Forecasting Model</vt:lpstr>
      <vt:lpstr>Trader Composition in Agricultural Futures Markets</vt:lpstr>
      <vt:lpstr>Modeling Insights: Trader Behavior and Corn Futures</vt:lpstr>
      <vt:lpstr>Data Source and Preprocessing</vt:lpstr>
      <vt:lpstr>Feature Engineering: Constructing CoT-Based Predictors</vt:lpstr>
      <vt:lpstr>Feature Engineering: Constructing CoT-Based Predictors</vt:lpstr>
      <vt:lpstr>Feature Engineering: Feature Selection</vt:lpstr>
      <vt:lpstr>Feature Engineering: Feature Selection via Lasso Regression</vt:lpstr>
      <vt:lpstr>EDA - model choice</vt:lpstr>
      <vt:lpstr>Model Compare</vt:lpstr>
      <vt:lpstr>EDA – Corn Characteristics</vt:lpstr>
      <vt:lpstr>Feature Importance: Seasonal SHAP Analysis after XGBoost</vt:lpstr>
      <vt:lpstr>Model Performance and Insights</vt:lpstr>
      <vt:lpstr>Feature Engineering</vt:lpstr>
      <vt:lpstr>Feature Engineering</vt:lpstr>
      <vt:lpstr>Final Insights and Recommendations</vt:lpstr>
      <vt:lpstr>Appendix</vt:lpstr>
      <vt:lpstr>Appendix</vt:lpstr>
      <vt:lpstr>Appendix</vt:lpstr>
      <vt:lpstr>Appendix</vt:lpstr>
      <vt:lpstr>Appendix</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GOLD PITCH DECK</dc:title>
  <dc:creator/>
  <cp:lastModifiedBy>mguo0107@outlook.com</cp:lastModifiedBy>
  <cp:revision>11</cp:revision>
  <dcterms:created xsi:type="dcterms:W3CDTF">2025-04-26T23:33:00Z</dcterms:created>
  <dcterms:modified xsi:type="dcterms:W3CDTF">2025-04-28T07:02:22Z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45BA7D0BF0C243B3AF311C0CA59F331E_12</vt:lpwstr>
  </property>
  <property fmtid="{D5CDD505-2E9C-101B-9397-08002B2CF9AE}" pid="3" name="KSOProductBuildVer">
    <vt:lpwstr>2052-12.1.0.15404</vt:lpwstr>
  </property>
  <property fmtid="{D5CDD505-2E9C-101B-9397-08002B2CF9AE}" pid="4" name="ContentTypeId">
    <vt:lpwstr>0x01010039C9AE8337E05447A9F60C9259A4F07E</vt:lpwstr>
  </property>
  <property fmtid="{D5CDD505-2E9C-101B-9397-08002B2CF9AE}" pid="5" name="MediaServiceImageTags">
    <vt:lpwstr/>
  </property>
</Properties>
</file>